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9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6" r:id="rId18"/>
    <p:sldId id="293" r:id="rId19"/>
    <p:sldId id="294" r:id="rId20"/>
    <p:sldId id="297" r:id="rId21"/>
    <p:sldId id="298" r:id="rId22"/>
    <p:sldId id="299" r:id="rId23"/>
    <p:sldId id="300" r:id="rId24"/>
    <p:sldId id="301" r:id="rId25"/>
    <p:sldId id="302" r:id="rId26"/>
    <p:sldId id="306" r:id="rId27"/>
    <p:sldId id="304" r:id="rId28"/>
    <p:sldId id="305" r:id="rId29"/>
    <p:sldId id="307" r:id="rId30"/>
    <p:sldId id="308" r:id="rId31"/>
    <p:sldId id="303" r:id="rId32"/>
    <p:sldId id="3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Project 2 -</a:t>
            </a:r>
            <a:br>
              <a:rPr lang="en-US" sz="4000" b="1" dirty="0"/>
            </a:br>
            <a:r>
              <a:rPr lang="en-US" sz="6000" b="1" dirty="0"/>
              <a:t>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4" y="4157933"/>
            <a:ext cx="3738283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by: Krisna Fery Rahmantya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2B07-2BDD-A96E-8AFC-9FA2FB07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4800" b="1" dirty="0">
                <a:latin typeface="ui-sans-serif"/>
              </a:rPr>
              <a:t>Business &amp; Data Understanding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76B56-2CC6-13AA-DC46-903B038A6EB6}"/>
              </a:ext>
            </a:extLst>
          </p:cNvPr>
          <p:cNvSpPr txBox="1"/>
          <p:nvPr/>
        </p:nvSpPr>
        <p:spPr>
          <a:xfrm>
            <a:off x="483488" y="2004060"/>
            <a:ext cx="4756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effectLst/>
                <a:latin typeface="ui-sans-serif"/>
              </a:rPr>
              <a:t>Proyek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Deteksi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Kecurangan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bertujuan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untuk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mengidentifikasi</a:t>
            </a:r>
            <a:r>
              <a:rPr lang="en-US" sz="2000" b="0" i="0" dirty="0">
                <a:effectLst/>
                <a:latin typeface="ui-sans-serif"/>
              </a:rPr>
              <a:t>, </a:t>
            </a:r>
            <a:r>
              <a:rPr lang="en-US" sz="2000" b="0" i="0" dirty="0" err="1">
                <a:effectLst/>
                <a:latin typeface="ui-sans-serif"/>
              </a:rPr>
              <a:t>menganalisis</a:t>
            </a:r>
            <a:r>
              <a:rPr lang="en-US" sz="2000" b="0" i="0" dirty="0">
                <a:effectLst/>
                <a:latin typeface="ui-sans-serif"/>
              </a:rPr>
              <a:t>, dan </a:t>
            </a:r>
            <a:r>
              <a:rPr lang="en-US" sz="2000" b="0" i="0" dirty="0" err="1">
                <a:effectLst/>
                <a:latin typeface="ui-sans-serif"/>
              </a:rPr>
              <a:t>mencegah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aktivitas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kecurangan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dalam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transaksi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keuangan</a:t>
            </a:r>
            <a:r>
              <a:rPr lang="en-US" sz="2000" b="0" i="0" dirty="0">
                <a:effectLst/>
                <a:latin typeface="ui-sans-serif"/>
              </a:rPr>
              <a:t>. Hal </a:t>
            </a:r>
            <a:r>
              <a:rPr lang="en-US" sz="2000" b="0" i="0" dirty="0" err="1">
                <a:effectLst/>
                <a:latin typeface="ui-sans-serif"/>
              </a:rPr>
              <a:t>ini</a:t>
            </a:r>
            <a:r>
              <a:rPr lang="en-US" sz="2000" b="0" i="0" dirty="0">
                <a:effectLst/>
                <a:latin typeface="ui-sans-serif"/>
              </a:rPr>
              <a:t> sangat </a:t>
            </a:r>
            <a:r>
              <a:rPr lang="en-US" sz="2000" b="0" i="0" dirty="0" err="1">
                <a:effectLst/>
                <a:latin typeface="ui-sans-serif"/>
              </a:rPr>
              <a:t>penting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untuk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mengurangi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kerugian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finansial</a:t>
            </a:r>
            <a:r>
              <a:rPr lang="en-US" sz="2000" b="0" i="0" dirty="0">
                <a:effectLst/>
                <a:latin typeface="ui-sans-serif"/>
              </a:rPr>
              <a:t> dan </a:t>
            </a:r>
            <a:r>
              <a:rPr lang="en-US" sz="2000" b="0" i="0" dirty="0" err="1">
                <a:effectLst/>
                <a:latin typeface="ui-sans-serif"/>
              </a:rPr>
              <a:t>mempertahankan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kepercayaan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pelanggan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serta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integritas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sistem</a:t>
            </a:r>
            <a:r>
              <a:rPr lang="en-US" sz="2000" b="0" i="0" dirty="0">
                <a:effectLst/>
                <a:latin typeface="ui-sans-serif"/>
              </a:rPr>
              <a:t>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7E304-2450-2221-7934-35787A810147}"/>
              </a:ext>
            </a:extLst>
          </p:cNvPr>
          <p:cNvSpPr txBox="1"/>
          <p:nvPr/>
        </p:nvSpPr>
        <p:spPr>
          <a:xfrm>
            <a:off x="5962660" y="2004060"/>
            <a:ext cx="55222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effectLst/>
                <a:latin typeface="ui-sans-serif"/>
              </a:rPr>
              <a:t>Pihak</a:t>
            </a:r>
            <a:r>
              <a:rPr lang="en-US" sz="2000" b="1" i="0" dirty="0">
                <a:effectLst/>
                <a:latin typeface="ui-sans-serif"/>
              </a:rPr>
              <a:t> yang </a:t>
            </a:r>
            <a:r>
              <a:rPr lang="en-US" sz="2000" b="1" i="0" dirty="0" err="1">
                <a:effectLst/>
                <a:latin typeface="ui-sans-serif"/>
              </a:rPr>
              <a:t>Berkepentingan</a:t>
            </a:r>
            <a:r>
              <a:rPr lang="en-US" sz="2000" b="1" i="0" dirty="0">
                <a:effectLst/>
                <a:latin typeface="ui-sans-serif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 </a:t>
            </a:r>
            <a:r>
              <a:rPr lang="en-US" sz="2000" b="1" i="0" dirty="0" err="1">
                <a:effectLst/>
                <a:latin typeface="ui-sans-serif"/>
              </a:rPr>
              <a:t>Manajemen</a:t>
            </a:r>
            <a:r>
              <a:rPr lang="en-US" sz="2000" b="1" i="0" dirty="0">
                <a:effectLst/>
                <a:latin typeface="ui-sans-serif"/>
              </a:rPr>
              <a:t> Perusahaan:</a:t>
            </a:r>
            <a:r>
              <a:rPr lang="en-US" sz="2000" b="0" i="0" dirty="0">
                <a:effectLst/>
                <a:latin typeface="ui-sans-serif"/>
              </a:rPr>
              <a:t> </a:t>
            </a:r>
            <a:r>
              <a:rPr lang="en-US" sz="2000" b="0" i="0" dirty="0" err="1">
                <a:effectLst/>
                <a:latin typeface="ui-sans-serif"/>
              </a:rPr>
              <a:t>Ingin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memastikan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operasi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berjalan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dengan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integritas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tinggi</a:t>
            </a:r>
            <a:r>
              <a:rPr lang="en-US" sz="2000" b="0" i="0" dirty="0">
                <a:effectLst/>
                <a:latin typeface="ui-sans-serif"/>
              </a:rPr>
              <a:t> dan </a:t>
            </a:r>
            <a:r>
              <a:rPr lang="en-US" sz="2000" b="0" i="0" dirty="0" err="1">
                <a:effectLst/>
                <a:latin typeface="ui-sans-serif"/>
              </a:rPr>
              <a:t>efisiensi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biaya</a:t>
            </a:r>
            <a:r>
              <a:rPr lang="en-US" sz="2000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 Tim </a:t>
            </a:r>
            <a:r>
              <a:rPr lang="en-US" sz="2000" b="1" i="0" dirty="0" err="1">
                <a:effectLst/>
                <a:latin typeface="ui-sans-serif"/>
              </a:rPr>
              <a:t>Keuangan</a:t>
            </a:r>
            <a:r>
              <a:rPr lang="en-US" sz="2000" b="1" i="0" dirty="0">
                <a:effectLst/>
                <a:latin typeface="ui-sans-serif"/>
              </a:rPr>
              <a:t>:</a:t>
            </a:r>
            <a:r>
              <a:rPr lang="en-US" sz="2000" b="0" i="0" dirty="0">
                <a:effectLst/>
                <a:latin typeface="ui-sans-serif"/>
              </a:rPr>
              <a:t> </a:t>
            </a:r>
            <a:r>
              <a:rPr lang="en-US" sz="2000" b="0" i="0" dirty="0" err="1">
                <a:effectLst/>
                <a:latin typeface="ui-sans-serif"/>
              </a:rPr>
              <a:t>Memerlukan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alat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untuk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mendeteksi</a:t>
            </a:r>
            <a:r>
              <a:rPr lang="en-US" sz="2000" b="0" i="0" dirty="0">
                <a:effectLst/>
                <a:latin typeface="ui-sans-serif"/>
              </a:rPr>
              <a:t> dan </a:t>
            </a:r>
            <a:r>
              <a:rPr lang="en-US" sz="2000" b="0" i="0" dirty="0" err="1">
                <a:effectLst/>
                <a:latin typeface="ui-sans-serif"/>
              </a:rPr>
              <a:t>mencegah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kecurangan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secara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efektif</a:t>
            </a:r>
            <a:r>
              <a:rPr lang="en-US" sz="2000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 </a:t>
            </a:r>
            <a:r>
              <a:rPr lang="en-US" sz="2000" b="1" i="0" dirty="0" err="1">
                <a:effectLst/>
                <a:latin typeface="ui-sans-serif"/>
              </a:rPr>
              <a:t>Pelanggan</a:t>
            </a:r>
            <a:r>
              <a:rPr lang="en-US" sz="2000" b="1" i="0" dirty="0">
                <a:effectLst/>
                <a:latin typeface="ui-sans-serif"/>
              </a:rPr>
              <a:t>:</a:t>
            </a:r>
            <a:r>
              <a:rPr lang="en-US" sz="2000" b="0" i="0" dirty="0">
                <a:effectLst/>
                <a:latin typeface="ui-sans-serif"/>
              </a:rPr>
              <a:t> </a:t>
            </a:r>
            <a:r>
              <a:rPr lang="en-US" sz="2000" b="0" i="0" dirty="0" err="1">
                <a:effectLst/>
                <a:latin typeface="ui-sans-serif"/>
              </a:rPr>
              <a:t>Mengharapkan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transaksi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mereka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aman</a:t>
            </a:r>
            <a:r>
              <a:rPr lang="en-US" sz="2000" b="0" i="0" dirty="0">
                <a:effectLst/>
                <a:latin typeface="ui-sans-serif"/>
              </a:rPr>
              <a:t> dan </a:t>
            </a:r>
            <a:r>
              <a:rPr lang="en-US" sz="2000" b="0" i="0" dirty="0" err="1">
                <a:effectLst/>
                <a:latin typeface="ui-sans-serif"/>
              </a:rPr>
              <a:t>terlindungi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dari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kecurangan</a:t>
            </a:r>
            <a:r>
              <a:rPr lang="en-US" sz="2000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 Tim IT dan Data Science:</a:t>
            </a:r>
            <a:r>
              <a:rPr lang="en-US" sz="2000" b="0" i="0" dirty="0">
                <a:effectLst/>
                <a:latin typeface="ui-sans-serif"/>
              </a:rPr>
              <a:t> </a:t>
            </a:r>
            <a:r>
              <a:rPr lang="en-US" sz="2000" b="0" i="0" dirty="0" err="1">
                <a:effectLst/>
                <a:latin typeface="ui-sans-serif"/>
              </a:rPr>
              <a:t>Bertanggung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jawab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dalam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mengembangkan</a:t>
            </a:r>
            <a:r>
              <a:rPr lang="en-US" sz="2000" b="0" i="0" dirty="0">
                <a:effectLst/>
                <a:latin typeface="ui-sans-serif"/>
              </a:rPr>
              <a:t> dan </a:t>
            </a:r>
            <a:r>
              <a:rPr lang="en-US" sz="2000" b="0" i="0" dirty="0" err="1">
                <a:effectLst/>
                <a:latin typeface="ui-sans-serif"/>
              </a:rPr>
              <a:t>mengimplementasikan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solusi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deteksi</a:t>
            </a:r>
            <a:r>
              <a:rPr lang="en-US" sz="2000" b="0" i="0" dirty="0">
                <a:effectLst/>
                <a:latin typeface="ui-sans-serif"/>
              </a:rPr>
              <a:t> </a:t>
            </a:r>
            <a:r>
              <a:rPr lang="en-US" sz="2000" b="0" i="0" dirty="0" err="1">
                <a:effectLst/>
                <a:latin typeface="ui-sans-serif"/>
              </a:rPr>
              <a:t>kecurangan</a:t>
            </a:r>
            <a:r>
              <a:rPr lang="en-US" sz="2000" b="0" i="0" dirty="0">
                <a:effectLst/>
                <a:latin typeface="ui-sans-serif"/>
              </a:rPr>
              <a:t>.</a:t>
            </a:r>
          </a:p>
          <a:p>
            <a:endParaRPr lang="en-US" sz="2000" dirty="0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C60D9013-72D1-A3A9-6EC1-1D5E0D6E2E0E}"/>
              </a:ext>
            </a:extLst>
          </p:cNvPr>
          <p:cNvSpPr/>
          <p:nvPr/>
        </p:nvSpPr>
        <p:spPr>
          <a:xfrm>
            <a:off x="5239512" y="2738824"/>
            <a:ext cx="640080" cy="50292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6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6F58-E784-0500-4FE0-11C89B6A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25302-9C15-EADC-B2FB-A714157A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06" y="1257300"/>
            <a:ext cx="3826418" cy="4598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847DD-6ACB-7527-AA75-40CA824B73BF}"/>
              </a:ext>
            </a:extLst>
          </p:cNvPr>
          <p:cNvSpPr txBox="1"/>
          <p:nvPr/>
        </p:nvSpPr>
        <p:spPr>
          <a:xfrm>
            <a:off x="4904614" y="1225689"/>
            <a:ext cx="712889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ui-sans-serif"/>
              </a:rPr>
              <a:t>Jumlah</a:t>
            </a:r>
            <a:r>
              <a:rPr lang="en-US" dirty="0">
                <a:latin typeface="ui-sans-serif"/>
              </a:rPr>
              <a:t> data = 1.296.675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i-sans-serif"/>
              </a:rPr>
              <a:t>No missing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i-sans-serif"/>
              </a:rPr>
              <a:t>22 variable 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 6 type integer, 5 type float, 11 type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dependent: </a:t>
            </a:r>
            <a:r>
              <a:rPr lang="en-US" i="1" dirty="0" err="1">
                <a:latin typeface="ui-sans-serif"/>
                <a:sym typeface="Wingdings" panose="05000000000000000000" pitchFamily="2" charset="2"/>
              </a:rPr>
              <a:t>is_fraud</a:t>
            </a:r>
            <a:endParaRPr lang="en-US" i="1" dirty="0">
              <a:latin typeface="ui-sans-serif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independent</a:t>
            </a:r>
            <a:r>
              <a:rPr lang="en-US" b="0" dirty="0">
                <a:effectLst/>
                <a:latin typeface="ui-sans-serif"/>
              </a:rPr>
              <a:t> feature 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: variable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selain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i="1" dirty="0" err="1">
                <a:latin typeface="ui-sans-serif"/>
                <a:sym typeface="Wingdings" panose="05000000000000000000" pitchFamily="2" charset="2"/>
              </a:rPr>
              <a:t>is_fraud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en-US" b="0" dirty="0" err="1">
                <a:effectLst/>
                <a:latin typeface="ui-sans-serif"/>
              </a:rPr>
              <a:t>df_fraud_train</a:t>
            </a:r>
            <a:r>
              <a:rPr lang="en-US" b="0" dirty="0">
                <a:effectLst/>
                <a:latin typeface="ui-sans-serif"/>
              </a:rPr>
              <a:t>[[</a:t>
            </a:r>
            <a:r>
              <a:rPr lang="en-US" b="0" i="1" dirty="0">
                <a:effectLst/>
                <a:latin typeface="ui-sans-serif"/>
              </a:rPr>
              <a:t>'merchant_fraud_category','parent_cat_fraud_category','amt_cat_fraud_category','citystate_cat_fraud_category','city_pop_cat_fraud_category','Category_Job_cat_fraud_category','risk_category_of_hour','Age_at_transaction_fraud_category','distance_fraud_category</a:t>
            </a:r>
            <a:r>
              <a:rPr lang="en-US" b="0" dirty="0">
                <a:effectLst/>
                <a:latin typeface="ui-sans-serif"/>
              </a:rPr>
              <a:t>']]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ui-sans-serif"/>
                <a:sym typeface="Wingdings" panose="05000000000000000000" pitchFamily="2" charset="2"/>
              </a:rPr>
              <a:t>Recode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data </a:t>
            </a:r>
            <a:r>
              <a:rPr lang="en-US" i="1" dirty="0">
                <a:latin typeface="ui-sans-serif"/>
                <a:sym typeface="Wingdings" panose="05000000000000000000" pitchFamily="2" charset="2"/>
              </a:rPr>
              <a:t>feature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yang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independent:</a:t>
            </a:r>
          </a:p>
          <a:p>
            <a:pPr indent="285750"/>
            <a:r>
              <a:rPr lang="en-US" dirty="0" err="1">
                <a:latin typeface="ui-sans-serif"/>
                <a:sym typeface="Wingdings" panose="05000000000000000000" pitchFamily="2" charset="2"/>
              </a:rPr>
              <a:t>Metode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:</a:t>
            </a:r>
          </a:p>
          <a:p>
            <a:pPr marL="628650" indent="-342900">
              <a:buAutoNum type="arabi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AutoNum type="arabi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AutoNum type="arabi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AutoNum type="arabi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AutoNum type="arabi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AutoNum type="arabi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676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D61076-E63A-E587-3539-2F3502A7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8150E-9A7F-2BB0-AF11-6F2FA959F8D0}"/>
              </a:ext>
            </a:extLst>
          </p:cNvPr>
          <p:cNvSpPr txBox="1"/>
          <p:nvPr/>
        </p:nvSpPr>
        <p:spPr>
          <a:xfrm>
            <a:off x="486939" y="1257300"/>
            <a:ext cx="550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 err="1">
                <a:effectLst/>
                <a:latin typeface="ui-sans-serif"/>
              </a:rPr>
              <a:t>Statistik</a:t>
            </a:r>
            <a:r>
              <a:rPr lang="en-US" b="0" i="0" u="sng" dirty="0">
                <a:effectLst/>
                <a:latin typeface="ui-sans-serif"/>
              </a:rPr>
              <a:t> </a:t>
            </a:r>
            <a:r>
              <a:rPr lang="en-US" b="0" i="0" u="sng" dirty="0" err="1">
                <a:effectLst/>
                <a:latin typeface="ui-sans-serif"/>
              </a:rPr>
              <a:t>deskripsi</a:t>
            </a:r>
            <a:r>
              <a:rPr lang="en-US" b="0" i="0" u="sng" dirty="0">
                <a:effectLst/>
                <a:latin typeface="ui-sans-serif"/>
              </a:rPr>
              <a:t> </a:t>
            </a:r>
            <a:r>
              <a:rPr lang="en-US" b="0" i="0" u="sng" dirty="0" err="1">
                <a:effectLst/>
                <a:latin typeface="ui-sans-serif"/>
              </a:rPr>
              <a:t>untuk</a:t>
            </a:r>
            <a:r>
              <a:rPr lang="en-US" b="0" i="0" u="sng" dirty="0">
                <a:effectLst/>
                <a:latin typeface="ui-sans-serif"/>
              </a:rPr>
              <a:t> data yang type float dan integer</a:t>
            </a:r>
            <a:endParaRPr lang="en-US" u="sng" dirty="0">
              <a:latin typeface="ui-sans-ser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74277-E7BD-C7F5-4A61-5D54D86E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6" y="1905444"/>
            <a:ext cx="5753100" cy="33559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EFCE4A2-F9DB-3DAE-33D6-225CD1A0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97" y="1022880"/>
            <a:ext cx="2456687" cy="16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DCE609-7D5D-BAD8-D5F9-AA5A6CE3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345" y="1022880"/>
            <a:ext cx="2439263" cy="16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AE0AC11-6DE3-813B-6AC1-FC0F17B5D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97" y="2739141"/>
            <a:ext cx="2456687" cy="16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086E28C-9146-3797-B338-27515744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345" y="2739141"/>
            <a:ext cx="2439263" cy="1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5BEA079-4087-9169-7E9A-DE68376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740" y="4476734"/>
            <a:ext cx="4289288" cy="230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2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0D2AE-7801-E3B5-18A1-B74876E04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079369-FD4C-9B96-23B2-1B66C0FF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C0B4A-5E64-6B0B-C8C5-F10314594285}"/>
              </a:ext>
            </a:extLst>
          </p:cNvPr>
          <p:cNvSpPr txBox="1"/>
          <p:nvPr/>
        </p:nvSpPr>
        <p:spPr>
          <a:xfrm>
            <a:off x="404621" y="1257300"/>
            <a:ext cx="8419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ui-sans-serif"/>
              </a:rPr>
              <a:t>Variabel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dengan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kategori</a:t>
            </a:r>
            <a:r>
              <a:rPr lang="en-US" b="0" i="0" dirty="0">
                <a:effectLst/>
                <a:latin typeface="ui-sans-serif"/>
              </a:rPr>
              <a:t> type data object (nominal) </a:t>
            </a:r>
            <a:r>
              <a:rPr lang="en-US" b="0" i="0" dirty="0" err="1">
                <a:effectLst/>
                <a:latin typeface="ui-sans-serif"/>
              </a:rPr>
              <a:t>diubah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menjadi</a:t>
            </a:r>
            <a:r>
              <a:rPr lang="en-US" b="0" i="0" dirty="0">
                <a:effectLst/>
                <a:latin typeface="ui-sans-serif"/>
              </a:rPr>
              <a:t> type data (ordinal, interval, </a:t>
            </a:r>
            <a:r>
              <a:rPr lang="en-US" b="0" i="0" dirty="0" err="1">
                <a:effectLst/>
                <a:latin typeface="ui-sans-serif"/>
              </a:rPr>
              <a:t>atau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rasio</a:t>
            </a:r>
            <a:r>
              <a:rPr lang="en-US" b="0" i="0" dirty="0">
                <a:effectLst/>
                <a:latin typeface="ui-sans-serif"/>
              </a:rPr>
              <a:t>)</a:t>
            </a:r>
            <a:endParaRPr lang="en-US" dirty="0">
              <a:latin typeface="ui-sans-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39888-1CCB-61ED-E985-F6405026E30C}"/>
              </a:ext>
            </a:extLst>
          </p:cNvPr>
          <p:cNvSpPr txBox="1"/>
          <p:nvPr/>
        </p:nvSpPr>
        <p:spPr>
          <a:xfrm>
            <a:off x="404622" y="202361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1.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Merchant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AA487-E062-4184-2CF8-AB5D8F5BE9DA}"/>
              </a:ext>
            </a:extLst>
          </p:cNvPr>
          <p:cNvSpPr txBox="1"/>
          <p:nvPr/>
        </p:nvSpPr>
        <p:spPr>
          <a:xfrm>
            <a:off x="337184" y="2473559"/>
            <a:ext cx="88525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A67DB2-623F-31B0-6CC7-4EA809EE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956" y="433318"/>
            <a:ext cx="1970788" cy="2383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D7A2CC-2AEA-56AB-3D01-AB7A4523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39" y="2896960"/>
            <a:ext cx="2748497" cy="17184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F359B4-B1BA-DD15-90CD-042A68FC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839" y="4668389"/>
            <a:ext cx="2645265" cy="2110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9FA852-49E6-47AA-1486-D915ACD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89" y="4398264"/>
            <a:ext cx="3468821" cy="158868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D6B598-5210-DDC0-1042-F3FB0FAC9561}"/>
              </a:ext>
            </a:extLst>
          </p:cNvPr>
          <p:cNvCxnSpPr>
            <a:cxnSpLocks/>
          </p:cNvCxnSpPr>
          <p:nvPr/>
        </p:nvCxnSpPr>
        <p:spPr>
          <a:xfrm>
            <a:off x="8548434" y="2692301"/>
            <a:ext cx="12996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9D97E15-880F-3524-50A4-D3FF5BF7F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350" y="4367922"/>
            <a:ext cx="4140281" cy="135586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D47A74-ED5C-0C15-0073-70D55C192CD0}"/>
              </a:ext>
            </a:extLst>
          </p:cNvPr>
          <p:cNvCxnSpPr>
            <a:cxnSpLocks/>
          </p:cNvCxnSpPr>
          <p:nvPr/>
        </p:nvCxnSpPr>
        <p:spPr>
          <a:xfrm>
            <a:off x="2906586" y="2954429"/>
            <a:ext cx="5515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BC16BA5-9E12-6F53-C4F3-859A8B0AEDB2}"/>
              </a:ext>
            </a:extLst>
          </p:cNvPr>
          <p:cNvCxnSpPr>
            <a:cxnSpLocks/>
          </p:cNvCxnSpPr>
          <p:nvPr/>
        </p:nvCxnSpPr>
        <p:spPr>
          <a:xfrm>
            <a:off x="4206240" y="3160931"/>
            <a:ext cx="4126403" cy="1712821"/>
          </a:xfrm>
          <a:prstGeom prst="bentConnector3">
            <a:avLst>
              <a:gd name="adj1" fmla="val 963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D4346A16-67D2-D757-DA6A-AA27FCD10803}"/>
              </a:ext>
            </a:extLst>
          </p:cNvPr>
          <p:cNvSpPr/>
          <p:nvPr/>
        </p:nvSpPr>
        <p:spPr>
          <a:xfrm>
            <a:off x="3875709" y="3493013"/>
            <a:ext cx="3371792" cy="1030588"/>
          </a:xfrm>
          <a:prstGeom prst="arc">
            <a:avLst>
              <a:gd name="adj1" fmla="val 1563552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72010B-415E-3556-AE37-2958456C0869}"/>
              </a:ext>
            </a:extLst>
          </p:cNvPr>
          <p:cNvCxnSpPr/>
          <p:nvPr/>
        </p:nvCxnSpPr>
        <p:spPr>
          <a:xfrm>
            <a:off x="7260336" y="3995928"/>
            <a:ext cx="0" cy="20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198FB5-E461-C530-3823-7B6C22A8510C}"/>
              </a:ext>
            </a:extLst>
          </p:cNvPr>
          <p:cNvCxnSpPr>
            <a:cxnSpLocks/>
          </p:cNvCxnSpPr>
          <p:nvPr/>
        </p:nvCxnSpPr>
        <p:spPr>
          <a:xfrm>
            <a:off x="2523744" y="3922776"/>
            <a:ext cx="0" cy="392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28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CBB6-1008-644B-046B-32C1C8E7C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A405A42-5A1D-05F0-C586-7EEEEA0F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A510B-BC7F-1D41-8F70-A4BEE945F863}"/>
              </a:ext>
            </a:extLst>
          </p:cNvPr>
          <p:cNvSpPr txBox="1"/>
          <p:nvPr/>
        </p:nvSpPr>
        <p:spPr>
          <a:xfrm>
            <a:off x="337184" y="122005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2</a:t>
            </a:r>
            <a:r>
              <a:rPr lang="en-US" b="0" i="0" dirty="0">
                <a:effectLst/>
                <a:latin typeface="Roboto" panose="02000000000000000000" pitchFamily="2" charset="0"/>
              </a:rPr>
              <a:t>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Category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3AEBE-6FC3-5B0E-CECC-FE7F47667063}"/>
              </a:ext>
            </a:extLst>
          </p:cNvPr>
          <p:cNvSpPr txBox="1"/>
          <p:nvPr/>
        </p:nvSpPr>
        <p:spPr>
          <a:xfrm>
            <a:off x="254888" y="1600187"/>
            <a:ext cx="88525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05CEC-C637-FA19-87EB-F77C2DCDE590}"/>
              </a:ext>
            </a:extLst>
          </p:cNvPr>
          <p:cNvCxnSpPr>
            <a:cxnSpLocks/>
          </p:cNvCxnSpPr>
          <p:nvPr/>
        </p:nvCxnSpPr>
        <p:spPr>
          <a:xfrm>
            <a:off x="8466138" y="1818929"/>
            <a:ext cx="485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5315BC-3E9A-59BD-4DF4-6226B2847CDB}"/>
              </a:ext>
            </a:extLst>
          </p:cNvPr>
          <p:cNvCxnSpPr>
            <a:cxnSpLocks/>
          </p:cNvCxnSpPr>
          <p:nvPr/>
        </p:nvCxnSpPr>
        <p:spPr>
          <a:xfrm>
            <a:off x="2824290" y="2081057"/>
            <a:ext cx="61276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D832C2A-4DBB-C1D8-F372-47E7E9491C75}"/>
              </a:ext>
            </a:extLst>
          </p:cNvPr>
          <p:cNvCxnSpPr>
            <a:cxnSpLocks/>
          </p:cNvCxnSpPr>
          <p:nvPr/>
        </p:nvCxnSpPr>
        <p:spPr>
          <a:xfrm>
            <a:off x="4123944" y="2287559"/>
            <a:ext cx="4875990" cy="1662649"/>
          </a:xfrm>
          <a:prstGeom prst="bentConnector3">
            <a:avLst>
              <a:gd name="adj1" fmla="val 974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DFEA9B9-5406-8E0A-C242-9B03D600EE22}"/>
              </a:ext>
            </a:extLst>
          </p:cNvPr>
          <p:cNvSpPr/>
          <p:nvPr/>
        </p:nvSpPr>
        <p:spPr>
          <a:xfrm>
            <a:off x="3420142" y="2472900"/>
            <a:ext cx="3371792" cy="1030588"/>
          </a:xfrm>
          <a:prstGeom prst="arc">
            <a:avLst>
              <a:gd name="adj1" fmla="val 1563552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93CD5D-EF1B-0B64-DEB2-22B64ABF9E11}"/>
              </a:ext>
            </a:extLst>
          </p:cNvPr>
          <p:cNvCxnSpPr/>
          <p:nvPr/>
        </p:nvCxnSpPr>
        <p:spPr>
          <a:xfrm>
            <a:off x="6801078" y="2988194"/>
            <a:ext cx="0" cy="20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4F950F-79B6-17EC-6B8F-D69A0CF49DB0}"/>
              </a:ext>
            </a:extLst>
          </p:cNvPr>
          <p:cNvCxnSpPr>
            <a:cxnSpLocks/>
          </p:cNvCxnSpPr>
          <p:nvPr/>
        </p:nvCxnSpPr>
        <p:spPr>
          <a:xfrm>
            <a:off x="2441448" y="3049404"/>
            <a:ext cx="0" cy="277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7B165B-8350-2142-7EA6-6B04379E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607" y="1129407"/>
            <a:ext cx="3004313" cy="2374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FC4F4-EFE2-A272-6A75-9A87DB65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607" y="3624252"/>
            <a:ext cx="3050664" cy="264853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2D1E79C-E38E-0A57-8EE5-7869C654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46" y="3354513"/>
            <a:ext cx="3351005" cy="21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3803C8-8E69-7AD0-8D5B-D782696D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97" y="3365318"/>
            <a:ext cx="2399930" cy="121830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00A6350-66DB-F54E-D94B-F6F2A6ED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36" y="4613330"/>
            <a:ext cx="2399591" cy="15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98D1E1-4CA2-B3FA-8E88-DD2AF7AAB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7" y="3365559"/>
            <a:ext cx="2969881" cy="14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7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7096-C16C-1C0B-3FEC-F04C302C1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061E4D-7077-1701-20B4-3B4C4653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11421-4F55-3FF8-CD37-8BE84201E352}"/>
              </a:ext>
            </a:extLst>
          </p:cNvPr>
          <p:cNvSpPr txBox="1"/>
          <p:nvPr/>
        </p:nvSpPr>
        <p:spPr>
          <a:xfrm>
            <a:off x="337184" y="122005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3</a:t>
            </a:r>
            <a:r>
              <a:rPr lang="en-US" b="0" i="0" dirty="0">
                <a:effectLst/>
                <a:latin typeface="Roboto" panose="02000000000000000000" pitchFamily="2" charset="0"/>
              </a:rPr>
              <a:t>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AMT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B40CC-50BD-D535-7E95-57955187AE76}"/>
              </a:ext>
            </a:extLst>
          </p:cNvPr>
          <p:cNvSpPr txBox="1"/>
          <p:nvPr/>
        </p:nvSpPr>
        <p:spPr>
          <a:xfrm>
            <a:off x="254888" y="1600187"/>
            <a:ext cx="88525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C0C18-A114-0CBA-8754-CB24703F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071" y="1273184"/>
            <a:ext cx="3157681" cy="240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9D113-9409-44C7-A660-67C28C57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14" y="3744265"/>
            <a:ext cx="4395500" cy="163240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DDCD4DA-F73F-8250-4E2E-713D267A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704" y="3744265"/>
            <a:ext cx="4194048" cy="26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2483D-8EB0-AFCC-D323-D5CEE26F11E8}"/>
              </a:ext>
            </a:extLst>
          </p:cNvPr>
          <p:cNvCxnSpPr>
            <a:cxnSpLocks/>
          </p:cNvCxnSpPr>
          <p:nvPr/>
        </p:nvCxnSpPr>
        <p:spPr>
          <a:xfrm>
            <a:off x="8484426" y="1805333"/>
            <a:ext cx="4066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C92C0-94DC-C3A4-DBCE-060A35871AC6}"/>
              </a:ext>
            </a:extLst>
          </p:cNvPr>
          <p:cNvCxnSpPr>
            <a:cxnSpLocks/>
          </p:cNvCxnSpPr>
          <p:nvPr/>
        </p:nvCxnSpPr>
        <p:spPr>
          <a:xfrm>
            <a:off x="2876106" y="2076605"/>
            <a:ext cx="60149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EE22C4-8649-D103-3327-95FB1BAF0E50}"/>
              </a:ext>
            </a:extLst>
          </p:cNvPr>
          <p:cNvCxnSpPr>
            <a:cxnSpLocks/>
          </p:cNvCxnSpPr>
          <p:nvPr/>
        </p:nvCxnSpPr>
        <p:spPr>
          <a:xfrm>
            <a:off x="2205617" y="3034473"/>
            <a:ext cx="0" cy="65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D3E355B-EA21-80B5-FD59-B123610E6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" y="3744266"/>
            <a:ext cx="3303176" cy="2162958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C21EC930-E6FD-9C0E-D1F1-0ED07FA0D18F}"/>
              </a:ext>
            </a:extLst>
          </p:cNvPr>
          <p:cNvSpPr/>
          <p:nvPr/>
        </p:nvSpPr>
        <p:spPr>
          <a:xfrm>
            <a:off x="832104" y="2347877"/>
            <a:ext cx="7461503" cy="1483054"/>
          </a:xfrm>
          <a:prstGeom prst="arc">
            <a:avLst>
              <a:gd name="adj1" fmla="val 1563552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10CA67F-F680-376A-B5D8-223EC9887388}"/>
              </a:ext>
            </a:extLst>
          </p:cNvPr>
          <p:cNvSpPr/>
          <p:nvPr/>
        </p:nvSpPr>
        <p:spPr>
          <a:xfrm>
            <a:off x="170641" y="2612986"/>
            <a:ext cx="6641640" cy="1483054"/>
          </a:xfrm>
          <a:prstGeom prst="arc">
            <a:avLst>
              <a:gd name="adj1" fmla="val 15635524"/>
              <a:gd name="adj2" fmla="val 21589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B4B1A-F51E-7890-6AB1-C3C5EDCA44C3}"/>
              </a:ext>
            </a:extLst>
          </p:cNvPr>
          <p:cNvCxnSpPr>
            <a:cxnSpLocks/>
          </p:cNvCxnSpPr>
          <p:nvPr/>
        </p:nvCxnSpPr>
        <p:spPr>
          <a:xfrm>
            <a:off x="8293607" y="3043616"/>
            <a:ext cx="0" cy="385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4D4258-7793-AD7A-3652-81D0EC39F3A6}"/>
              </a:ext>
            </a:extLst>
          </p:cNvPr>
          <p:cNvCxnSpPr>
            <a:cxnSpLocks/>
          </p:cNvCxnSpPr>
          <p:nvPr/>
        </p:nvCxnSpPr>
        <p:spPr>
          <a:xfrm>
            <a:off x="6812281" y="3296132"/>
            <a:ext cx="0" cy="385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64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3033-5046-D497-1534-F19E0AF6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0A7965-5C5A-A883-51F5-5A0D64A9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DC3C9-1C1A-233D-A5D7-9D0EC10FC360}"/>
              </a:ext>
            </a:extLst>
          </p:cNvPr>
          <p:cNvSpPr txBox="1"/>
          <p:nvPr/>
        </p:nvSpPr>
        <p:spPr>
          <a:xfrm>
            <a:off x="337184" y="122005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4</a:t>
            </a:r>
            <a:r>
              <a:rPr lang="en-US" b="0" i="0" dirty="0">
                <a:effectLst/>
                <a:latin typeface="Roboto" panose="02000000000000000000" pitchFamily="2" charset="0"/>
              </a:rPr>
              <a:t>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City-State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A69C4-EB60-FE9F-77DE-1FC60D8C21C2}"/>
              </a:ext>
            </a:extLst>
          </p:cNvPr>
          <p:cNvSpPr txBox="1"/>
          <p:nvPr/>
        </p:nvSpPr>
        <p:spPr>
          <a:xfrm>
            <a:off x="254888" y="1600187"/>
            <a:ext cx="88525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Digabung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City-State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311B6-5386-B908-F4B4-F95A11C2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37" y="1363086"/>
            <a:ext cx="7036536" cy="474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EA65A-0078-6B37-F51A-9CC78FFD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495" y="1943073"/>
            <a:ext cx="3363578" cy="22311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4D7A9E5-F724-5911-65D5-4D069E41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93" y="4227800"/>
            <a:ext cx="3363579" cy="216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EE4AF-293A-12CF-D3C8-FD0A93B2D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009" y="3616886"/>
            <a:ext cx="5578294" cy="1363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7D143C-296E-F186-D8F3-3A662F3FF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92" y="5122699"/>
            <a:ext cx="3956306" cy="16217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F68313-D536-CBFE-D1E6-090DE3382661}"/>
              </a:ext>
            </a:extLst>
          </p:cNvPr>
          <p:cNvCxnSpPr>
            <a:cxnSpLocks/>
          </p:cNvCxnSpPr>
          <p:nvPr/>
        </p:nvCxnSpPr>
        <p:spPr>
          <a:xfrm>
            <a:off x="2988882" y="1732181"/>
            <a:ext cx="18665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793CD7-F568-0E9F-CE2D-2C2D814DC37E}"/>
              </a:ext>
            </a:extLst>
          </p:cNvPr>
          <p:cNvCxnSpPr>
            <a:cxnSpLocks/>
          </p:cNvCxnSpPr>
          <p:nvPr/>
        </p:nvCxnSpPr>
        <p:spPr>
          <a:xfrm>
            <a:off x="8185730" y="2274066"/>
            <a:ext cx="359226" cy="150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CBD2433-FAD5-C39E-0537-47B43B3863EF}"/>
              </a:ext>
            </a:extLst>
          </p:cNvPr>
          <p:cNvCxnSpPr>
            <a:cxnSpLocks/>
          </p:cNvCxnSpPr>
          <p:nvPr/>
        </p:nvCxnSpPr>
        <p:spPr>
          <a:xfrm>
            <a:off x="2843784" y="2319907"/>
            <a:ext cx="5701172" cy="2199230"/>
          </a:xfrm>
          <a:prstGeom prst="bentConnector3">
            <a:avLst>
              <a:gd name="adj1" fmla="val 83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9CBC29-D584-BD63-05C0-76E7717FE309}"/>
              </a:ext>
            </a:extLst>
          </p:cNvPr>
          <p:cNvCxnSpPr>
            <a:cxnSpLocks/>
          </p:cNvCxnSpPr>
          <p:nvPr/>
        </p:nvCxnSpPr>
        <p:spPr>
          <a:xfrm>
            <a:off x="1717414" y="3370393"/>
            <a:ext cx="0" cy="1714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5B5EA514-2B22-0F20-E02C-D7AE94C52BB7}"/>
              </a:ext>
            </a:extLst>
          </p:cNvPr>
          <p:cNvSpPr/>
          <p:nvPr/>
        </p:nvSpPr>
        <p:spPr>
          <a:xfrm>
            <a:off x="1994387" y="2689609"/>
            <a:ext cx="4675501" cy="1179004"/>
          </a:xfrm>
          <a:prstGeom prst="arc">
            <a:avLst>
              <a:gd name="adj1" fmla="val 15635524"/>
              <a:gd name="adj2" fmla="val 731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DB2F26-1288-6FB7-9367-3F5A8203F327}"/>
              </a:ext>
            </a:extLst>
          </p:cNvPr>
          <p:cNvCxnSpPr>
            <a:cxnSpLocks/>
          </p:cNvCxnSpPr>
          <p:nvPr/>
        </p:nvCxnSpPr>
        <p:spPr>
          <a:xfrm>
            <a:off x="6669289" y="3292287"/>
            <a:ext cx="0" cy="272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8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E6567C-3D3F-6DD2-58C7-9BC4F2A6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A59F1-D174-A32C-2F6E-1C1812F97892}"/>
              </a:ext>
            </a:extLst>
          </p:cNvPr>
          <p:cNvSpPr txBox="1"/>
          <p:nvPr/>
        </p:nvSpPr>
        <p:spPr>
          <a:xfrm>
            <a:off x="337184" y="122005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4</a:t>
            </a:r>
            <a:r>
              <a:rPr lang="en-US" b="0" i="0" dirty="0">
                <a:effectLst/>
                <a:latin typeface="Roboto" panose="02000000000000000000" pitchFamily="2" charset="0"/>
              </a:rPr>
              <a:t>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City_Pop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673DE-F83D-AB66-352B-3E30E3F0565C}"/>
              </a:ext>
            </a:extLst>
          </p:cNvPr>
          <p:cNvSpPr txBox="1"/>
          <p:nvPr/>
        </p:nvSpPr>
        <p:spPr>
          <a:xfrm>
            <a:off x="254888" y="1600187"/>
            <a:ext cx="88525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69325-AD04-B171-E688-55042A09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174" y="1499617"/>
            <a:ext cx="3328539" cy="2295143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59E3205-4BDB-FEAC-4458-5E4C64D5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41" y="3895330"/>
            <a:ext cx="3339171" cy="21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B6862D-8739-0B95-567E-E2982F89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688" y="4667916"/>
            <a:ext cx="5384348" cy="1376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9E719-EBE5-090D-91FD-C11BA9392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7" y="4667915"/>
            <a:ext cx="3198896" cy="13762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0219F7-E7FE-05BB-A887-B5B62658D4F7}"/>
              </a:ext>
            </a:extLst>
          </p:cNvPr>
          <p:cNvCxnSpPr>
            <a:cxnSpLocks/>
          </p:cNvCxnSpPr>
          <p:nvPr/>
        </p:nvCxnSpPr>
        <p:spPr>
          <a:xfrm>
            <a:off x="8470358" y="1796189"/>
            <a:ext cx="265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641714-D48A-D1C0-B0CC-06DACD21C05C}"/>
              </a:ext>
            </a:extLst>
          </p:cNvPr>
          <p:cNvCxnSpPr>
            <a:cxnSpLocks/>
          </p:cNvCxnSpPr>
          <p:nvPr/>
        </p:nvCxnSpPr>
        <p:spPr>
          <a:xfrm>
            <a:off x="2870010" y="2061365"/>
            <a:ext cx="5848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C35847-D33B-A7BE-0B83-550382CC944B}"/>
              </a:ext>
            </a:extLst>
          </p:cNvPr>
          <p:cNvCxnSpPr>
            <a:cxnSpLocks/>
          </p:cNvCxnSpPr>
          <p:nvPr/>
        </p:nvCxnSpPr>
        <p:spPr>
          <a:xfrm>
            <a:off x="4138802" y="2337007"/>
            <a:ext cx="4649372" cy="2188764"/>
          </a:xfrm>
          <a:prstGeom prst="bentConnector3">
            <a:avLst>
              <a:gd name="adj1" fmla="val 924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DE3C8ACA-F755-AED8-D28D-026DE39845D1}"/>
              </a:ext>
            </a:extLst>
          </p:cNvPr>
          <p:cNvSpPr/>
          <p:nvPr/>
        </p:nvSpPr>
        <p:spPr>
          <a:xfrm>
            <a:off x="1827791" y="2602183"/>
            <a:ext cx="5223549" cy="2655625"/>
          </a:xfrm>
          <a:prstGeom prst="arc">
            <a:avLst>
              <a:gd name="adj1" fmla="val 15635524"/>
              <a:gd name="adj2" fmla="val 731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15AB70-3227-88F9-462E-66A744BE89CC}"/>
              </a:ext>
            </a:extLst>
          </p:cNvPr>
          <p:cNvCxnSpPr>
            <a:cxnSpLocks/>
          </p:cNvCxnSpPr>
          <p:nvPr/>
        </p:nvCxnSpPr>
        <p:spPr>
          <a:xfrm>
            <a:off x="7051340" y="3929995"/>
            <a:ext cx="0" cy="309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41A9D4-142D-17A3-06AA-C1BABEAE4B50}"/>
              </a:ext>
            </a:extLst>
          </p:cNvPr>
          <p:cNvCxnSpPr>
            <a:cxnSpLocks/>
          </p:cNvCxnSpPr>
          <p:nvPr/>
        </p:nvCxnSpPr>
        <p:spPr>
          <a:xfrm>
            <a:off x="2064886" y="3072588"/>
            <a:ext cx="0" cy="145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6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8738E-E752-543C-5EDB-4C49A37D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836C2A-8EC7-3074-BB84-6F15DF9D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D8B74-35BC-D169-EF03-AD293E350B02}"/>
              </a:ext>
            </a:extLst>
          </p:cNvPr>
          <p:cNvSpPr txBox="1"/>
          <p:nvPr/>
        </p:nvSpPr>
        <p:spPr>
          <a:xfrm>
            <a:off x="337184" y="1220050"/>
            <a:ext cx="380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5</a:t>
            </a:r>
            <a:r>
              <a:rPr lang="en-US" b="0" i="0" dirty="0">
                <a:effectLst/>
                <a:latin typeface="Roboto" panose="02000000000000000000" pitchFamily="2" charset="0"/>
              </a:rPr>
              <a:t>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Job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28EDA-9E92-1965-0E20-B2C1AFEAE5A6}"/>
              </a:ext>
            </a:extLst>
          </p:cNvPr>
          <p:cNvSpPr txBox="1"/>
          <p:nvPr/>
        </p:nvSpPr>
        <p:spPr>
          <a:xfrm>
            <a:off x="254888" y="1600187"/>
            <a:ext cx="61824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Kategorikan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Kembali variable job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04279-87A9-4D30-4AC1-2FFDC622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1600187"/>
            <a:ext cx="3224784" cy="2595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6B3664-1636-B68A-9684-E7F773B1234A}"/>
              </a:ext>
            </a:extLst>
          </p:cNvPr>
          <p:cNvCxnSpPr>
            <a:cxnSpLocks/>
          </p:cNvCxnSpPr>
          <p:nvPr/>
        </p:nvCxnSpPr>
        <p:spPr>
          <a:xfrm>
            <a:off x="4138802" y="1787045"/>
            <a:ext cx="45479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613D516-F190-8960-A2F6-5A3E8C87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452" y="4254113"/>
            <a:ext cx="3186052" cy="219429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5DCC4A-F53E-99B0-EDD7-C36B120F6EC7}"/>
              </a:ext>
            </a:extLst>
          </p:cNvPr>
          <p:cNvCxnSpPr>
            <a:cxnSpLocks/>
          </p:cNvCxnSpPr>
          <p:nvPr/>
        </p:nvCxnSpPr>
        <p:spPr>
          <a:xfrm>
            <a:off x="5861304" y="2258568"/>
            <a:ext cx="2825496" cy="2276856"/>
          </a:xfrm>
          <a:prstGeom prst="bentConnector3">
            <a:avLst>
              <a:gd name="adj1" fmla="val 946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7E6EED-F440-CF33-D6C5-02C60817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18" y="4213689"/>
            <a:ext cx="3393740" cy="21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856C8EB0-354A-CB31-6399-C36C080974B0}"/>
              </a:ext>
            </a:extLst>
          </p:cNvPr>
          <p:cNvSpPr/>
          <p:nvPr/>
        </p:nvSpPr>
        <p:spPr>
          <a:xfrm>
            <a:off x="1546331" y="2876656"/>
            <a:ext cx="6399805" cy="2194298"/>
          </a:xfrm>
          <a:prstGeom prst="arc">
            <a:avLst>
              <a:gd name="adj1" fmla="val 15635524"/>
              <a:gd name="adj2" fmla="val 731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FAA01F-B5C4-25AD-1AF4-13954432B8CE}"/>
              </a:ext>
            </a:extLst>
          </p:cNvPr>
          <p:cNvCxnSpPr>
            <a:cxnSpLocks/>
          </p:cNvCxnSpPr>
          <p:nvPr/>
        </p:nvCxnSpPr>
        <p:spPr>
          <a:xfrm>
            <a:off x="7936992" y="3864691"/>
            <a:ext cx="0" cy="331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37AEE0-B6CA-3A58-9F23-F06A939E9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405" y="4190232"/>
            <a:ext cx="3489887" cy="1120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E98D2C-ED0B-5779-4060-C2AE77C5B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65" y="5348547"/>
            <a:ext cx="4108227" cy="143179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FA22E2-F0FB-0056-5272-6ABF36EE5D12}"/>
              </a:ext>
            </a:extLst>
          </p:cNvPr>
          <p:cNvCxnSpPr>
            <a:cxnSpLocks/>
          </p:cNvCxnSpPr>
          <p:nvPr/>
        </p:nvCxnSpPr>
        <p:spPr>
          <a:xfrm>
            <a:off x="3774814" y="3160081"/>
            <a:ext cx="0" cy="881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A8FA9F-1C79-CE4E-9173-5A5FDB23A616}"/>
              </a:ext>
            </a:extLst>
          </p:cNvPr>
          <p:cNvCxnSpPr>
            <a:cxnSpLocks/>
          </p:cNvCxnSpPr>
          <p:nvPr/>
        </p:nvCxnSpPr>
        <p:spPr>
          <a:xfrm>
            <a:off x="919119" y="3467727"/>
            <a:ext cx="0" cy="184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1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69BF-E8C8-97D2-F0DD-02B975BE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BDE511-9C7B-A168-9056-AC5798C0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DBE15-31AA-0566-21D9-B43C33350FCB}"/>
              </a:ext>
            </a:extLst>
          </p:cNvPr>
          <p:cNvSpPr txBox="1"/>
          <p:nvPr/>
        </p:nvSpPr>
        <p:spPr>
          <a:xfrm>
            <a:off x="587502" y="1257300"/>
            <a:ext cx="49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6.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Age_at_Transaction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41FD7-A47D-D5E6-C553-E1516B8FED67}"/>
              </a:ext>
            </a:extLst>
          </p:cNvPr>
          <p:cNvSpPr txBox="1"/>
          <p:nvPr/>
        </p:nvSpPr>
        <p:spPr>
          <a:xfrm>
            <a:off x="587502" y="1626632"/>
            <a:ext cx="53743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5CFD5-5262-E46E-10D3-0CE71707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229" y="1550168"/>
            <a:ext cx="4160662" cy="2326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7DCE6-5ACE-F8FD-BB0D-851755ED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07" y="1179749"/>
            <a:ext cx="5774484" cy="286144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C4007C6-5BE7-66CC-AB44-05AC0C16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229" y="3961331"/>
            <a:ext cx="3692391" cy="232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E65B6-510E-F1BA-9A05-FDFBE0247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92" y="4330089"/>
            <a:ext cx="2994328" cy="14817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B29D8D-B351-7E1B-D514-65DFD566B7F8}"/>
              </a:ext>
            </a:extLst>
          </p:cNvPr>
          <p:cNvCxnSpPr>
            <a:cxnSpLocks/>
          </p:cNvCxnSpPr>
          <p:nvPr/>
        </p:nvCxnSpPr>
        <p:spPr>
          <a:xfrm>
            <a:off x="5413248" y="1787045"/>
            <a:ext cx="2483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DEB85E-837C-D874-9DBE-2F08CA3AE432}"/>
              </a:ext>
            </a:extLst>
          </p:cNvPr>
          <p:cNvCxnSpPr>
            <a:cxnSpLocks/>
          </p:cNvCxnSpPr>
          <p:nvPr/>
        </p:nvCxnSpPr>
        <p:spPr>
          <a:xfrm>
            <a:off x="3151632" y="2378357"/>
            <a:ext cx="4419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F70FF88-5DDF-ED54-7BD9-A5EB331E6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632" y="4330090"/>
            <a:ext cx="4705973" cy="1481729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9498D69-0FD7-F030-E6E9-13093E89A65A}"/>
              </a:ext>
            </a:extLst>
          </p:cNvPr>
          <p:cNvCxnSpPr>
            <a:cxnSpLocks/>
          </p:cNvCxnSpPr>
          <p:nvPr/>
        </p:nvCxnSpPr>
        <p:spPr>
          <a:xfrm>
            <a:off x="4443984" y="2600350"/>
            <a:ext cx="3413621" cy="1569326"/>
          </a:xfrm>
          <a:prstGeom prst="bentConnector3">
            <a:avLst>
              <a:gd name="adj1" fmla="val 925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A50680A-5C14-739E-0246-9A96148BFBFD}"/>
              </a:ext>
            </a:extLst>
          </p:cNvPr>
          <p:cNvSpPr/>
          <p:nvPr/>
        </p:nvSpPr>
        <p:spPr>
          <a:xfrm>
            <a:off x="1546331" y="2876655"/>
            <a:ext cx="5659141" cy="2326885"/>
          </a:xfrm>
          <a:prstGeom prst="arc">
            <a:avLst>
              <a:gd name="adj1" fmla="val 15635524"/>
              <a:gd name="adj2" fmla="val 731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E97FD9-9172-AEB7-1ADD-500C3A083718}"/>
              </a:ext>
            </a:extLst>
          </p:cNvPr>
          <p:cNvCxnSpPr>
            <a:cxnSpLocks/>
          </p:cNvCxnSpPr>
          <p:nvPr/>
        </p:nvCxnSpPr>
        <p:spPr>
          <a:xfrm>
            <a:off x="7205472" y="3961331"/>
            <a:ext cx="0" cy="236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3D789D-CFFC-B7E1-2455-B389AF910031}"/>
              </a:ext>
            </a:extLst>
          </p:cNvPr>
          <p:cNvCxnSpPr>
            <a:cxnSpLocks/>
          </p:cNvCxnSpPr>
          <p:nvPr/>
        </p:nvCxnSpPr>
        <p:spPr>
          <a:xfrm>
            <a:off x="2476366" y="3316641"/>
            <a:ext cx="0" cy="881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0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04DF-B90D-D5F6-7982-CA552D7F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E3F2F-0420-46D8-0393-D20944413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619" y="1638300"/>
            <a:ext cx="4298285" cy="371474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Nama </a:t>
            </a:r>
            <a:r>
              <a:rPr lang="en-US" sz="2800" b="1" dirty="0" err="1">
                <a:solidFill>
                  <a:schemeClr val="tx1"/>
                </a:solidFill>
              </a:rPr>
              <a:t>Proyek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ID" sz="2800" b="1" i="0" dirty="0" err="1">
                <a:solidFill>
                  <a:schemeClr val="tx1"/>
                </a:solidFill>
                <a:effectLst/>
              </a:rPr>
              <a:t>Latar</a:t>
            </a:r>
            <a:r>
              <a:rPr lang="en-ID" sz="2800" b="1" i="0" dirty="0">
                <a:solidFill>
                  <a:schemeClr val="tx1"/>
                </a:solidFill>
                <a:effectLst/>
              </a:rPr>
              <a:t> </a:t>
            </a:r>
            <a:r>
              <a:rPr lang="en-ID" sz="2800" b="1" i="0" dirty="0" err="1">
                <a:solidFill>
                  <a:schemeClr val="tx1"/>
                </a:solidFill>
                <a:effectLst/>
              </a:rPr>
              <a:t>Belakang</a:t>
            </a:r>
            <a:endParaRPr lang="en-ID" sz="2800" b="1" i="0" dirty="0">
              <a:solidFill>
                <a:schemeClr val="tx1"/>
              </a:solidFill>
              <a:effectLst/>
            </a:endParaRPr>
          </a:p>
          <a:p>
            <a:r>
              <a:rPr lang="en-ID" sz="2800" b="1" i="0" dirty="0" err="1">
                <a:solidFill>
                  <a:schemeClr val="tx1"/>
                </a:solidFill>
                <a:effectLst/>
              </a:rPr>
              <a:t>Tujuan</a:t>
            </a:r>
            <a:r>
              <a:rPr lang="en-ID" sz="2800" b="1" i="0" dirty="0">
                <a:solidFill>
                  <a:schemeClr val="tx1"/>
                </a:solidFill>
                <a:effectLst/>
              </a:rPr>
              <a:t> </a:t>
            </a:r>
            <a:r>
              <a:rPr lang="en-ID" sz="2800" b="1" i="0" dirty="0" err="1">
                <a:solidFill>
                  <a:schemeClr val="tx1"/>
                </a:solidFill>
                <a:effectLst/>
              </a:rPr>
              <a:t>Proyek</a:t>
            </a:r>
            <a:endParaRPr lang="en-ID" sz="2800" b="1" i="0" dirty="0">
              <a:solidFill>
                <a:schemeClr val="tx1"/>
              </a:solidFill>
              <a:effectLst/>
            </a:endParaRPr>
          </a:p>
          <a:p>
            <a:r>
              <a:rPr lang="en-ID" sz="2800" b="1" i="0" dirty="0" err="1">
                <a:solidFill>
                  <a:schemeClr val="tx1"/>
                </a:solidFill>
                <a:effectLst/>
              </a:rPr>
              <a:t>Deskripsi</a:t>
            </a:r>
            <a:r>
              <a:rPr lang="en-ID" sz="2800" b="1" i="0" dirty="0">
                <a:solidFill>
                  <a:schemeClr val="tx1"/>
                </a:solidFill>
                <a:effectLst/>
              </a:rPr>
              <a:t> Dataset</a:t>
            </a:r>
          </a:p>
          <a:p>
            <a:r>
              <a:rPr lang="en-ID" sz="2800" b="1" i="0" dirty="0" err="1">
                <a:solidFill>
                  <a:schemeClr val="tx1"/>
                </a:solidFill>
                <a:effectLst/>
              </a:rPr>
              <a:t>Metodologi</a:t>
            </a:r>
            <a:endParaRPr lang="en-ID" sz="2800" b="1" i="0" dirty="0">
              <a:solidFill>
                <a:schemeClr val="tx1"/>
              </a:solidFill>
              <a:effectLst/>
            </a:endParaRPr>
          </a:p>
          <a:p>
            <a:r>
              <a:rPr lang="en-ID" sz="2800" b="1" i="0" dirty="0">
                <a:solidFill>
                  <a:schemeClr val="tx1"/>
                </a:solidFill>
                <a:effectLst/>
              </a:rPr>
              <a:t>Kesimpulan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Lampiran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11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D798-3335-F574-E86B-900BFD4C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7606F3-E003-BB76-575E-F41DEA2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8D6AB-DD22-32A9-9F95-0B4085078482}"/>
              </a:ext>
            </a:extLst>
          </p:cNvPr>
          <p:cNvSpPr txBox="1"/>
          <p:nvPr/>
        </p:nvSpPr>
        <p:spPr>
          <a:xfrm>
            <a:off x="587502" y="1257300"/>
            <a:ext cx="49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7.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Long Lat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A4CF1-D639-5138-53BF-0D4EA1C7997B}"/>
              </a:ext>
            </a:extLst>
          </p:cNvPr>
          <p:cNvSpPr txBox="1"/>
          <p:nvPr/>
        </p:nvSpPr>
        <p:spPr>
          <a:xfrm>
            <a:off x="587502" y="1626632"/>
            <a:ext cx="53743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sv-SE" dirty="0">
                <a:latin typeface="ui-sans-serif"/>
                <a:sym typeface="Wingdings" panose="05000000000000000000" pitchFamily="2" charset="2"/>
              </a:rPr>
              <a:t>Hitung jarak Haversine antara dua titik koordinat (dalam derajat)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FE06B-8A09-AC3B-C7D5-154B5696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744" y="1558382"/>
            <a:ext cx="5307256" cy="205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EC9EC-93BF-02C0-BD49-1CD732BA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169" y="3726486"/>
            <a:ext cx="3572258" cy="229453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A8B49E5-554C-9FAB-DDF1-8180C44F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55" y="4322585"/>
            <a:ext cx="3548765" cy="229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E8CC3-A61E-468D-CFE6-4CBFD123F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32" y="4357390"/>
            <a:ext cx="4429974" cy="1243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FD5910-944F-E659-F407-BFF6EE598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761" y="5746135"/>
            <a:ext cx="2306356" cy="10781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16579F-7A42-EB8B-9DBC-A23E73CF6CE1}"/>
              </a:ext>
            </a:extLst>
          </p:cNvPr>
          <p:cNvCxnSpPr>
            <a:cxnSpLocks/>
          </p:cNvCxnSpPr>
          <p:nvPr/>
        </p:nvCxnSpPr>
        <p:spPr>
          <a:xfrm>
            <a:off x="2822066" y="2070509"/>
            <a:ext cx="36518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082304-F880-43D2-239E-ACAB6E4200A9}"/>
              </a:ext>
            </a:extLst>
          </p:cNvPr>
          <p:cNvCxnSpPr>
            <a:cxnSpLocks/>
          </p:cNvCxnSpPr>
          <p:nvPr/>
        </p:nvCxnSpPr>
        <p:spPr>
          <a:xfrm>
            <a:off x="4972755" y="2774860"/>
            <a:ext cx="3548765" cy="12872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1DD95E-99C3-0176-DED2-2C987FE7BB3F}"/>
              </a:ext>
            </a:extLst>
          </p:cNvPr>
          <p:cNvCxnSpPr/>
          <p:nvPr/>
        </p:nvCxnSpPr>
        <p:spPr>
          <a:xfrm>
            <a:off x="4517136" y="3237802"/>
            <a:ext cx="18492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8222AD-40EA-B743-CE50-C6874D11EBEF}"/>
              </a:ext>
            </a:extLst>
          </p:cNvPr>
          <p:cNvCxnSpPr/>
          <p:nvPr/>
        </p:nvCxnSpPr>
        <p:spPr>
          <a:xfrm>
            <a:off x="6366358" y="3237802"/>
            <a:ext cx="0" cy="97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1EA5F-92D4-1EB2-C779-DD2EC9F63DEA}"/>
              </a:ext>
            </a:extLst>
          </p:cNvPr>
          <p:cNvCxnSpPr>
            <a:cxnSpLocks/>
          </p:cNvCxnSpPr>
          <p:nvPr/>
        </p:nvCxnSpPr>
        <p:spPr>
          <a:xfrm>
            <a:off x="731520" y="3472498"/>
            <a:ext cx="187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03BF7-48AA-20BA-FCC6-3B2ABACEC5FC}"/>
              </a:ext>
            </a:extLst>
          </p:cNvPr>
          <p:cNvCxnSpPr>
            <a:cxnSpLocks/>
          </p:cNvCxnSpPr>
          <p:nvPr/>
        </p:nvCxnSpPr>
        <p:spPr>
          <a:xfrm>
            <a:off x="731520" y="3472498"/>
            <a:ext cx="0" cy="8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BA27DC-8892-7DE4-75FB-C3178B7DC55D}"/>
              </a:ext>
            </a:extLst>
          </p:cNvPr>
          <p:cNvCxnSpPr>
            <a:cxnSpLocks/>
          </p:cNvCxnSpPr>
          <p:nvPr/>
        </p:nvCxnSpPr>
        <p:spPr>
          <a:xfrm>
            <a:off x="279308" y="3747040"/>
            <a:ext cx="6163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672F96-67A7-EC39-5439-6B1EF662D8F8}"/>
              </a:ext>
            </a:extLst>
          </p:cNvPr>
          <p:cNvCxnSpPr>
            <a:cxnSpLocks/>
          </p:cNvCxnSpPr>
          <p:nvPr/>
        </p:nvCxnSpPr>
        <p:spPr>
          <a:xfrm>
            <a:off x="279308" y="3747040"/>
            <a:ext cx="0" cy="2388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087268-1D1D-AEE3-3365-0FE4CA6381E6}"/>
              </a:ext>
            </a:extLst>
          </p:cNvPr>
          <p:cNvCxnSpPr>
            <a:cxnSpLocks/>
          </p:cNvCxnSpPr>
          <p:nvPr/>
        </p:nvCxnSpPr>
        <p:spPr>
          <a:xfrm>
            <a:off x="279308" y="6135624"/>
            <a:ext cx="21728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6ECD1-2A1D-4859-0A03-BA966E67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DE17DD-A6D5-233E-5C4D-669954F0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Cleaning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E0A87-AE27-4014-E7BF-F4B82F4E0C54}"/>
              </a:ext>
            </a:extLst>
          </p:cNvPr>
          <p:cNvSpPr txBox="1"/>
          <p:nvPr/>
        </p:nvSpPr>
        <p:spPr>
          <a:xfrm>
            <a:off x="587502" y="1257300"/>
            <a:ext cx="49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7. EDA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variabel</a:t>
            </a:r>
            <a:r>
              <a:rPr lang="en-US" b="0" i="0" dirty="0">
                <a:effectLst/>
                <a:latin typeface="Roboto" panose="02000000000000000000" pitchFamily="2" charset="0"/>
              </a:rPr>
              <a:t> Hour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59B07-9EB2-C6C6-3B42-4721AEEADA68}"/>
              </a:ext>
            </a:extLst>
          </p:cNvPr>
          <p:cNvSpPr txBox="1"/>
          <p:nvPr/>
        </p:nvSpPr>
        <p:spPr>
          <a:xfrm>
            <a:off x="514350" y="1591270"/>
            <a:ext cx="53743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342900">
              <a:buFont typeface="+mj-lt"/>
              <a:buAutoNum type="alphaLcPeriod"/>
            </a:pPr>
            <a:r>
              <a:rPr lang="en-US" b="0" i="0" dirty="0" err="1">
                <a:effectLst/>
                <a:latin typeface="Roboto" panose="02000000000000000000" pitchFamily="2" charset="0"/>
              </a:rPr>
              <a:t>Menentukan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definisi</a:t>
            </a:r>
            <a:r>
              <a:rPr lang="en-US" b="0" i="0" dirty="0">
                <a:effectLst/>
                <a:latin typeface="Roboto" panose="02000000000000000000" pitchFamily="2" charset="0"/>
              </a:rPr>
              <a:t> fraud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dari</a:t>
            </a:r>
            <a:r>
              <a:rPr lang="en-US" b="0" i="0" dirty="0">
                <a:effectLst/>
                <a:latin typeface="Roboto" panose="02000000000000000000" pitchFamily="2" charset="0"/>
              </a:rPr>
              <a:t> hour,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memisahkan</a:t>
            </a:r>
            <a:r>
              <a:rPr lang="en-US" b="0" i="0" dirty="0">
                <a:effectLst/>
                <a:latin typeface="Roboto" panose="02000000000000000000" pitchFamily="2" charset="0"/>
              </a:rPr>
              <a:t> hour pada dataset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Tabulasi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variable independent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variabel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dependent,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frekuensi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Hitung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berdasarkan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presentase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kolom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baru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>
                <a:latin typeface="ui-sans-serif"/>
                <a:sym typeface="Wingdings" panose="05000000000000000000" pitchFamily="2" charset="2"/>
              </a:rPr>
              <a:t>Recode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digunakan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ke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dalam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ui-sans-serif"/>
                <a:sym typeface="Wingdings" panose="05000000000000000000" pitchFamily="2" charset="2"/>
              </a:rPr>
              <a:t>perhitungan</a:t>
            </a:r>
            <a:r>
              <a:rPr lang="en-US" dirty="0">
                <a:latin typeface="ui-sans-serif"/>
                <a:sym typeface="Wingdings" panose="05000000000000000000" pitchFamily="2" charset="2"/>
              </a:rPr>
              <a:t> model,</a:t>
            </a:r>
          </a:p>
          <a:p>
            <a:pPr marL="628650" indent="-342900">
              <a:buFont typeface="+mj-lt"/>
              <a:buAutoNum type="alphaLcPeriod"/>
            </a:pPr>
            <a:r>
              <a:rPr lang="en-US" dirty="0" err="1">
                <a:latin typeface="ui-sans-serif"/>
                <a:sym typeface="Wingdings" panose="05000000000000000000" pitchFamily="2" charset="2"/>
              </a:rPr>
              <a:t>Selesai</a:t>
            </a:r>
            <a:endParaRPr lang="en-US" dirty="0">
              <a:latin typeface="ui-sans-serif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1D968-52BC-28A8-F306-4A21BC91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693" y="1626633"/>
            <a:ext cx="5380402" cy="1802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9DED9-739F-D74D-76B2-4E250329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51" y="3560728"/>
            <a:ext cx="6204359" cy="2273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33A9-3890-491D-5C96-46A7B5CF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71" y="5940252"/>
            <a:ext cx="2867044" cy="827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E0CFC-FF32-24CF-692A-B487D9F8A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1" y="4501773"/>
            <a:ext cx="4658375" cy="21815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C8187-401D-97A0-2259-35F725128D84}"/>
              </a:ext>
            </a:extLst>
          </p:cNvPr>
          <p:cNvCxnSpPr>
            <a:cxnSpLocks/>
          </p:cNvCxnSpPr>
          <p:nvPr/>
        </p:nvCxnSpPr>
        <p:spPr>
          <a:xfrm>
            <a:off x="4590288" y="2070509"/>
            <a:ext cx="1883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B225ACD-CB9B-7152-DBE5-845B3261A722}"/>
              </a:ext>
            </a:extLst>
          </p:cNvPr>
          <p:cNvCxnSpPr>
            <a:cxnSpLocks/>
          </p:cNvCxnSpPr>
          <p:nvPr/>
        </p:nvCxnSpPr>
        <p:spPr>
          <a:xfrm>
            <a:off x="3664779" y="2804612"/>
            <a:ext cx="2223957" cy="1316700"/>
          </a:xfrm>
          <a:prstGeom prst="bentConnector3">
            <a:avLst>
              <a:gd name="adj1" fmla="val 927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A4F73-C73C-0D33-A013-585B251ACDB4}"/>
              </a:ext>
            </a:extLst>
          </p:cNvPr>
          <p:cNvCxnSpPr>
            <a:cxnSpLocks/>
          </p:cNvCxnSpPr>
          <p:nvPr/>
        </p:nvCxnSpPr>
        <p:spPr>
          <a:xfrm flipV="1">
            <a:off x="4039514" y="3427702"/>
            <a:ext cx="1538326" cy="1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4D2E77-3003-3E67-17CE-FCB376EA850C}"/>
              </a:ext>
            </a:extLst>
          </p:cNvPr>
          <p:cNvCxnSpPr>
            <a:cxnSpLocks/>
          </p:cNvCxnSpPr>
          <p:nvPr/>
        </p:nvCxnSpPr>
        <p:spPr>
          <a:xfrm>
            <a:off x="5577840" y="3429000"/>
            <a:ext cx="0" cy="2405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E890E0-6B21-1895-7DD9-342FB8721FD2}"/>
              </a:ext>
            </a:extLst>
          </p:cNvPr>
          <p:cNvCxnSpPr>
            <a:cxnSpLocks/>
          </p:cNvCxnSpPr>
          <p:nvPr/>
        </p:nvCxnSpPr>
        <p:spPr>
          <a:xfrm>
            <a:off x="2787478" y="3871793"/>
            <a:ext cx="0" cy="499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5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B8D3-D812-16CF-7AA8-0A4650AE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0BAC8C-5EF7-4807-763F-B1799122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Data Modelling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4682E-8140-5895-2192-799FC4668798}"/>
              </a:ext>
            </a:extLst>
          </p:cNvPr>
          <p:cNvSpPr txBox="1"/>
          <p:nvPr/>
        </p:nvSpPr>
        <p:spPr>
          <a:xfrm>
            <a:off x="573024" y="1257300"/>
            <a:ext cx="188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Train Test Split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B70C61-261D-44CB-7AEA-9F1737A7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" y="1626632"/>
            <a:ext cx="11908536" cy="726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FB055-4D8C-F48E-9739-4B97322C2AC4}"/>
              </a:ext>
            </a:extLst>
          </p:cNvPr>
          <p:cNvSpPr txBox="1"/>
          <p:nvPr/>
        </p:nvSpPr>
        <p:spPr>
          <a:xfrm>
            <a:off x="573024" y="2514600"/>
            <a:ext cx="11045952" cy="2262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effectLst/>
                <a:latin typeface="ui-sans-serif"/>
              </a:rPr>
              <a:t>#split data into train and test</a:t>
            </a:r>
          </a:p>
          <a:p>
            <a:pPr>
              <a:lnSpc>
                <a:spcPts val="1425"/>
              </a:lnSpc>
            </a:pPr>
            <a:r>
              <a:rPr lang="en-US" b="0" dirty="0">
                <a:effectLst/>
                <a:latin typeface="ui-sans-serif"/>
              </a:rPr>
              <a:t>from </a:t>
            </a:r>
            <a:r>
              <a:rPr lang="en-US" b="0" dirty="0" err="1">
                <a:effectLst/>
                <a:latin typeface="ui-sans-serif"/>
              </a:rPr>
              <a:t>sklearn.model_selection</a:t>
            </a:r>
            <a:r>
              <a:rPr lang="en-US" b="0" dirty="0">
                <a:effectLst/>
                <a:latin typeface="ui-sans-serif"/>
              </a:rPr>
              <a:t> import </a:t>
            </a:r>
            <a:r>
              <a:rPr lang="en-US" b="0" dirty="0" err="1">
                <a:effectLst/>
                <a:latin typeface="ui-sans-serif"/>
              </a:rPr>
              <a:t>train_test_split</a:t>
            </a:r>
            <a:endParaRPr lang="en-US" b="0" dirty="0">
              <a:effectLst/>
              <a:latin typeface="ui-sans-serif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effectLst/>
                <a:latin typeface="ui-sans-serif"/>
              </a:rPr>
            </a:br>
            <a:r>
              <a:rPr lang="en-US" b="0" dirty="0">
                <a:effectLst/>
                <a:latin typeface="ui-sans-serif"/>
              </a:rPr>
              <a:t>X =</a:t>
            </a:r>
            <a:r>
              <a:rPr lang="en-US" b="0" dirty="0" err="1">
                <a:effectLst/>
                <a:latin typeface="ui-sans-serif"/>
              </a:rPr>
              <a:t>df_fraud_train</a:t>
            </a:r>
            <a:r>
              <a:rPr lang="en-US" b="0" dirty="0">
                <a:effectLst/>
                <a:latin typeface="ui-sans-serif"/>
              </a:rPr>
              <a:t>[[</a:t>
            </a:r>
            <a:r>
              <a:rPr lang="en-US" sz="2400" b="1" dirty="0">
                <a:effectLst/>
                <a:latin typeface="ui-sans-serif"/>
              </a:rPr>
              <a:t>'merchant_fraud_category','parent_cat_fraud_category','amt_cat_fraud_category','citystate_cat_fraud_category','city_pop_cat_fraud_category','Category_Job_cat_fraud_category','risk_category_of_hour','Age_at_transaction_fraud_category','distance_fraud_category</a:t>
            </a:r>
            <a:r>
              <a:rPr lang="en-US" b="0" dirty="0">
                <a:effectLst/>
                <a:latin typeface="ui-sans-serif"/>
              </a:rPr>
              <a:t>']] #independent / feature</a:t>
            </a:r>
          </a:p>
          <a:p>
            <a:pPr>
              <a:lnSpc>
                <a:spcPts val="1425"/>
              </a:lnSpc>
            </a:pPr>
            <a:endParaRPr lang="en-US" b="0" dirty="0">
              <a:effectLst/>
              <a:latin typeface="ui-sans-serif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effectLst/>
                <a:latin typeface="ui-sans-serif"/>
              </a:rPr>
              <a:t>y = </a:t>
            </a:r>
            <a:r>
              <a:rPr lang="en-US" b="0" dirty="0" err="1">
                <a:effectLst/>
                <a:latin typeface="ui-sans-serif"/>
              </a:rPr>
              <a:t>df_fraud_train</a:t>
            </a:r>
            <a:r>
              <a:rPr lang="en-US" b="0" dirty="0">
                <a:effectLst/>
                <a:latin typeface="ui-sans-serif"/>
              </a:rPr>
              <a:t>[</a:t>
            </a:r>
            <a:r>
              <a:rPr lang="en-US" sz="2400" b="1" dirty="0">
                <a:effectLst/>
                <a:latin typeface="ui-sans-serif"/>
              </a:rPr>
              <a:t>'</a:t>
            </a:r>
            <a:r>
              <a:rPr lang="en-US" sz="2400" b="1" dirty="0" err="1">
                <a:effectLst/>
                <a:latin typeface="ui-sans-serif"/>
              </a:rPr>
              <a:t>is_fraud</a:t>
            </a:r>
            <a:r>
              <a:rPr lang="en-US" b="0" dirty="0">
                <a:effectLst/>
                <a:latin typeface="ui-sans-serif"/>
              </a:rPr>
              <a:t>'] #dependent / label</a:t>
            </a:r>
          </a:p>
          <a:p>
            <a:pPr>
              <a:lnSpc>
                <a:spcPts val="1425"/>
              </a:lnSpc>
            </a:pPr>
            <a:br>
              <a:rPr lang="en-US" b="0" dirty="0">
                <a:effectLst/>
                <a:latin typeface="ui-sans-serif"/>
              </a:rPr>
            </a:br>
            <a:r>
              <a:rPr lang="en-US" b="0" dirty="0" err="1">
                <a:effectLst/>
                <a:latin typeface="ui-sans-serif"/>
              </a:rPr>
              <a:t>X_train</a:t>
            </a:r>
            <a:r>
              <a:rPr lang="en-US" b="0" dirty="0">
                <a:effectLst/>
                <a:latin typeface="ui-sans-serif"/>
              </a:rPr>
              <a:t>, </a:t>
            </a:r>
            <a:r>
              <a:rPr lang="en-US" b="0" dirty="0" err="1">
                <a:effectLst/>
                <a:latin typeface="ui-sans-serif"/>
              </a:rPr>
              <a:t>X_test</a:t>
            </a:r>
            <a:r>
              <a:rPr lang="en-US" b="0" dirty="0">
                <a:effectLst/>
                <a:latin typeface="ui-sans-serif"/>
              </a:rPr>
              <a:t>, </a:t>
            </a:r>
            <a:r>
              <a:rPr lang="en-US" b="0" dirty="0" err="1">
                <a:effectLst/>
                <a:latin typeface="ui-sans-serif"/>
              </a:rPr>
              <a:t>y_train</a:t>
            </a:r>
            <a:r>
              <a:rPr lang="en-US" b="0" dirty="0">
                <a:effectLst/>
                <a:latin typeface="ui-sans-serif"/>
              </a:rPr>
              <a:t>, </a:t>
            </a:r>
            <a:r>
              <a:rPr lang="en-US" b="0" dirty="0" err="1">
                <a:effectLst/>
                <a:latin typeface="ui-sans-serif"/>
              </a:rPr>
              <a:t>y_test</a:t>
            </a:r>
            <a:r>
              <a:rPr lang="en-US" b="0" dirty="0">
                <a:effectLst/>
                <a:latin typeface="ui-sans-serif"/>
              </a:rPr>
              <a:t> = </a:t>
            </a:r>
            <a:r>
              <a:rPr lang="en-US" b="0" dirty="0" err="1">
                <a:effectLst/>
                <a:latin typeface="ui-sans-serif"/>
              </a:rPr>
              <a:t>train_test_split</a:t>
            </a:r>
            <a:r>
              <a:rPr lang="en-US" b="0" dirty="0">
                <a:effectLst/>
                <a:latin typeface="ui-sans-serif"/>
              </a:rPr>
              <a:t>(X, y, </a:t>
            </a:r>
            <a:r>
              <a:rPr lang="en-US" b="0" dirty="0" err="1">
                <a:effectLst/>
                <a:latin typeface="ui-sans-serif"/>
              </a:rPr>
              <a:t>test_size</a:t>
            </a:r>
            <a:r>
              <a:rPr lang="en-US" b="0" dirty="0">
                <a:effectLst/>
                <a:latin typeface="ui-sans-serif"/>
              </a:rPr>
              <a:t>=0.2, </a:t>
            </a:r>
            <a:r>
              <a:rPr lang="en-US" b="0" dirty="0" err="1">
                <a:effectLst/>
                <a:latin typeface="ui-sans-serif"/>
              </a:rPr>
              <a:t>random_state</a:t>
            </a:r>
            <a:r>
              <a:rPr lang="en-US" b="0" dirty="0">
                <a:effectLst/>
                <a:latin typeface="ui-sans-serif"/>
              </a:rPr>
              <a:t>=42,stratify=y)</a:t>
            </a:r>
          </a:p>
        </p:txBody>
      </p:sp>
    </p:spTree>
    <p:extLst>
      <p:ext uri="{BB962C8B-B14F-4D97-AF65-F5344CB8AC3E}">
        <p14:creationId xmlns:p14="http://schemas.microsoft.com/office/powerpoint/2010/main" val="364576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92457-7ADC-DCD7-9955-5F401C3C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387EC4-1916-B991-7C53-8AC89FB14691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Data Modelling &amp; Model Evaluation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12A7E-538A-064E-E548-EF61BC0F647D}"/>
              </a:ext>
            </a:extLst>
          </p:cNvPr>
          <p:cNvSpPr txBox="1"/>
          <p:nvPr/>
        </p:nvSpPr>
        <p:spPr>
          <a:xfrm>
            <a:off x="660654" y="1257300"/>
            <a:ext cx="233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effectLst/>
                <a:latin typeface="Roboto" panose="02000000000000000000" pitchFamily="2" charset="0"/>
              </a:rPr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52C1-5036-FE4A-90E0-E2B532EC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64" y="1626632"/>
            <a:ext cx="4744112" cy="1057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425F2-6013-4A0A-4BED-75A32995B69C}"/>
              </a:ext>
            </a:extLst>
          </p:cNvPr>
          <p:cNvSpPr txBox="1"/>
          <p:nvPr/>
        </p:nvSpPr>
        <p:spPr>
          <a:xfrm>
            <a:off x="919119" y="2765488"/>
            <a:ext cx="2338578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 err="1">
                <a:effectLst/>
                <a:latin typeface="ui-sans-serif"/>
              </a:rPr>
              <a:t>confusion_matrix</a:t>
            </a:r>
            <a:endParaRPr lang="en-US" b="0" dirty="0">
              <a:effectLst/>
              <a:latin typeface="ui-sans-serif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D657F-72BF-A512-7647-E58FCE1C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64" y="3094147"/>
            <a:ext cx="4315427" cy="1457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B1A724-7F73-9D29-011D-CF4A6D21221A}"/>
              </a:ext>
            </a:extLst>
          </p:cNvPr>
          <p:cNvSpPr txBox="1"/>
          <p:nvPr/>
        </p:nvSpPr>
        <p:spPr>
          <a:xfrm>
            <a:off x="6136386" y="1016611"/>
            <a:ext cx="60944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True Negative (TN) = 257834</a:t>
            </a:r>
            <a:r>
              <a:rPr lang="en-US" sz="1600" b="0" i="0" dirty="0">
                <a:effectLst/>
                <a:latin typeface="ui-sans-serif"/>
              </a:rPr>
              <a:t>: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berhasil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memprediksi</a:t>
            </a:r>
            <a:r>
              <a:rPr lang="en-US" sz="1600" b="0" i="0" dirty="0">
                <a:effectLst/>
                <a:latin typeface="ui-sans-serif"/>
              </a:rPr>
              <a:t> 257834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negatif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secara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benar</a:t>
            </a:r>
            <a:r>
              <a:rPr lang="en-US" sz="1600" b="0" i="0" dirty="0">
                <a:effectLst/>
                <a:latin typeface="ui-sans-serif"/>
              </a:rPr>
              <a:t>. </a:t>
            </a:r>
            <a:r>
              <a:rPr lang="en-US" sz="1600" b="0" i="0" dirty="0" err="1">
                <a:effectLst/>
                <a:latin typeface="ui-sans-serif"/>
              </a:rPr>
              <a:t>Artinya</a:t>
            </a:r>
            <a:r>
              <a:rPr lang="en-US" sz="1600" b="0" i="0" dirty="0">
                <a:effectLst/>
                <a:latin typeface="ui-sans-serif"/>
              </a:rPr>
              <a:t>, model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secara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akurat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mengidentifikasi</a:t>
            </a:r>
            <a:r>
              <a:rPr lang="en-US" sz="1600" b="0" i="0" dirty="0">
                <a:effectLst/>
                <a:latin typeface="ui-sans-serif"/>
              </a:rPr>
              <a:t> 257834 </a:t>
            </a:r>
            <a:r>
              <a:rPr lang="en-US" sz="1600" b="0" i="0" dirty="0" err="1">
                <a:effectLst/>
                <a:latin typeface="ui-sans-serif"/>
              </a:rPr>
              <a:t>observasi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sebenarnya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bukan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False Positive (FP) = 0</a:t>
            </a:r>
            <a:r>
              <a:rPr lang="en-US" sz="1600" b="0" i="0" dirty="0">
                <a:effectLst/>
                <a:latin typeface="ui-sans-serif"/>
              </a:rPr>
              <a:t>: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tidak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negatif</a:t>
            </a:r>
            <a:r>
              <a:rPr lang="en-US" sz="1600" b="0" i="0" dirty="0">
                <a:effectLst/>
                <a:latin typeface="ui-sans-serif"/>
              </a:rPr>
              <a:t> yang salah </a:t>
            </a:r>
            <a:r>
              <a:rPr lang="en-US" sz="1600" b="0" i="0" dirty="0" err="1">
                <a:effectLst/>
                <a:latin typeface="ui-sans-serif"/>
              </a:rPr>
              <a:t>diprediksi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sebagai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oleh model.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kata lain, </a:t>
            </a:r>
            <a:r>
              <a:rPr lang="en-US" sz="1600" b="0" i="0" dirty="0" err="1">
                <a:effectLst/>
                <a:latin typeface="ui-sans-serif"/>
              </a:rPr>
              <a:t>tidak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kesalahan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tipe</a:t>
            </a:r>
            <a:r>
              <a:rPr lang="en-US" sz="1600" b="0" i="0" dirty="0">
                <a:effectLst/>
                <a:latin typeface="ui-sans-serif"/>
              </a:rPr>
              <a:t> I (Type I error) di mana model </a:t>
            </a:r>
            <a:r>
              <a:rPr lang="en-US" sz="1600" b="0" i="0" dirty="0" err="1">
                <a:effectLst/>
                <a:latin typeface="ui-sans-serif"/>
              </a:rPr>
              <a:t>memprediksi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padahal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sebenarnya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negatif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False Negative (FN) = 1</a:t>
            </a:r>
            <a:r>
              <a:rPr lang="en-US" sz="1600" b="0" i="0" dirty="0">
                <a:effectLst/>
                <a:latin typeface="ui-sans-serif"/>
              </a:rPr>
              <a:t>: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satu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yang salah </a:t>
            </a:r>
            <a:r>
              <a:rPr lang="en-US" sz="1600" b="0" i="0" dirty="0" err="1">
                <a:effectLst/>
                <a:latin typeface="ui-sans-serif"/>
              </a:rPr>
              <a:t>diprediksi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sebagai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negatif</a:t>
            </a:r>
            <a:r>
              <a:rPr lang="en-US" sz="1600" b="0" i="0" dirty="0">
                <a:effectLst/>
                <a:latin typeface="ui-sans-serif"/>
              </a:rPr>
              <a:t> oleh model.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merupakan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kesalahan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tipe</a:t>
            </a:r>
            <a:r>
              <a:rPr lang="en-US" sz="1600" b="0" i="0" dirty="0">
                <a:effectLst/>
                <a:latin typeface="ui-sans-serif"/>
              </a:rPr>
              <a:t> II (Type II error), di mana model </a:t>
            </a:r>
            <a:r>
              <a:rPr lang="en-US" sz="1600" b="0" i="0" dirty="0" err="1">
                <a:effectLst/>
                <a:latin typeface="ui-sans-serif"/>
              </a:rPr>
              <a:t>gagal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mengidentifikasi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satu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sebenarnya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adalah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True Positive (TP) = 1500</a:t>
            </a:r>
            <a:r>
              <a:rPr lang="en-US" sz="1600" b="0" i="0" dirty="0">
                <a:effectLst/>
                <a:latin typeface="ui-sans-serif"/>
              </a:rPr>
              <a:t>: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berhasil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memprediksi</a:t>
            </a:r>
            <a:r>
              <a:rPr lang="en-US" sz="1600" b="0" i="0" dirty="0">
                <a:effectLst/>
                <a:latin typeface="ui-sans-serif"/>
              </a:rPr>
              <a:t> 1500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secara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benar</a:t>
            </a:r>
            <a:r>
              <a:rPr lang="en-US" sz="1600" b="0" i="0" dirty="0">
                <a:effectLst/>
                <a:latin typeface="ui-sans-serif"/>
              </a:rPr>
              <a:t>. </a:t>
            </a:r>
            <a:r>
              <a:rPr lang="en-US" sz="1600" b="0" i="0" dirty="0" err="1">
                <a:effectLst/>
                <a:latin typeface="ui-sans-serif"/>
              </a:rPr>
              <a:t>Artinya</a:t>
            </a:r>
            <a:r>
              <a:rPr lang="en-US" sz="1600" b="0" i="0" dirty="0">
                <a:effectLst/>
                <a:latin typeface="ui-sans-serif"/>
              </a:rPr>
              <a:t>, model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efektif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mengidentifikasi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kasus-kasus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sebenarnya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8E4A39-C1EA-2C7E-5080-3E4F808070D3}"/>
              </a:ext>
            </a:extLst>
          </p:cNvPr>
          <p:cNvCxnSpPr/>
          <p:nvPr/>
        </p:nvCxnSpPr>
        <p:spPr>
          <a:xfrm>
            <a:off x="5545405" y="3429000"/>
            <a:ext cx="450342" cy="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03B079-85C5-7F07-1BB5-44C6F33D8615}"/>
              </a:ext>
            </a:extLst>
          </p:cNvPr>
          <p:cNvSpPr txBox="1"/>
          <p:nvPr/>
        </p:nvSpPr>
        <p:spPr>
          <a:xfrm>
            <a:off x="919119" y="4855755"/>
            <a:ext cx="8565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ui-sans-serif"/>
              </a:rPr>
              <a:t>model </a:t>
            </a:r>
            <a:r>
              <a:rPr lang="en-US" b="0" i="0" dirty="0" err="1">
                <a:effectLst/>
                <a:latin typeface="ui-sans-serif"/>
              </a:rPr>
              <a:t>memiliki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performa</a:t>
            </a:r>
            <a:r>
              <a:rPr lang="en-US" b="0" i="0" dirty="0">
                <a:effectLst/>
                <a:latin typeface="ui-sans-serif"/>
              </a:rPr>
              <a:t> yang sangat </a:t>
            </a:r>
            <a:r>
              <a:rPr lang="en-US" b="0" i="0" dirty="0" err="1">
                <a:effectLst/>
                <a:latin typeface="ui-sans-serif"/>
              </a:rPr>
              <a:t>baik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mengidentifikasi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kedua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kelas</a:t>
            </a:r>
            <a:r>
              <a:rPr lang="en-US" b="0" i="0" dirty="0">
                <a:effectLst/>
                <a:latin typeface="ui-sans-serif"/>
              </a:rPr>
              <a:t> (</a:t>
            </a:r>
            <a:r>
              <a:rPr lang="en-US" b="0" i="0" dirty="0" err="1">
                <a:effectLst/>
                <a:latin typeface="ui-sans-serif"/>
              </a:rPr>
              <a:t>positif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negatif</a:t>
            </a:r>
            <a:r>
              <a:rPr lang="en-US" b="0" i="0" dirty="0">
                <a:effectLst/>
                <a:latin typeface="ui-sans-serif"/>
              </a:rPr>
              <a:t>), </a:t>
            </a:r>
            <a:r>
              <a:rPr lang="en-US" b="0" i="0" dirty="0" err="1">
                <a:effectLst/>
                <a:latin typeface="ui-sans-serif"/>
              </a:rPr>
              <a:t>dengan</a:t>
            </a:r>
            <a:r>
              <a:rPr lang="en-US" b="0" i="0" dirty="0">
                <a:effectLst/>
                <a:latin typeface="ui-sans-serif"/>
              </a:rPr>
              <a:t> sangat </a:t>
            </a:r>
            <a:r>
              <a:rPr lang="en-US" b="0" i="0" dirty="0" err="1">
                <a:effectLst/>
                <a:latin typeface="ui-sans-serif"/>
              </a:rPr>
              <a:t>sedikit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kesalahan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prediksi</a:t>
            </a:r>
            <a:r>
              <a:rPr lang="en-US" b="0" i="0" dirty="0">
                <a:effectLst/>
                <a:latin typeface="ui-sans-serif"/>
              </a:rPr>
              <a:t>. Tingkat </a:t>
            </a:r>
            <a:r>
              <a:rPr lang="en-US" b="0" i="0" dirty="0" err="1">
                <a:effectLst/>
                <a:latin typeface="ui-sans-serif"/>
              </a:rPr>
              <a:t>akurasi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sensitivitas</a:t>
            </a:r>
            <a:r>
              <a:rPr lang="en-US" b="0" i="0" dirty="0">
                <a:effectLst/>
                <a:latin typeface="ui-sans-serif"/>
              </a:rPr>
              <a:t> (recall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kelas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positif</a:t>
            </a:r>
            <a:r>
              <a:rPr lang="en-US" b="0" i="0" dirty="0">
                <a:effectLst/>
                <a:latin typeface="ui-sans-serif"/>
              </a:rPr>
              <a:t>), dan </a:t>
            </a:r>
            <a:r>
              <a:rPr lang="en-US" b="0" i="0" dirty="0" err="1">
                <a:effectLst/>
                <a:latin typeface="ui-sans-serif"/>
              </a:rPr>
              <a:t>presisi</a:t>
            </a:r>
            <a:r>
              <a:rPr lang="en-US" b="0" i="0" dirty="0">
                <a:effectLst/>
                <a:latin typeface="ui-sans-serif"/>
              </a:rPr>
              <a:t> (precision)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kelas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positif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kemungkinan</a:t>
            </a:r>
            <a:r>
              <a:rPr lang="en-US" b="0" i="0" dirty="0">
                <a:effectLst/>
                <a:latin typeface="ui-sans-serif"/>
              </a:rPr>
              <a:t> sangat </a:t>
            </a:r>
            <a:r>
              <a:rPr lang="en-US" b="0" i="0" dirty="0" err="1">
                <a:effectLst/>
                <a:latin typeface="ui-sans-serif"/>
              </a:rPr>
              <a:t>tinggi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mengingat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hanya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satu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kesalahan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prediksi</a:t>
            </a:r>
            <a:r>
              <a:rPr lang="en-US" b="0" i="0" dirty="0">
                <a:effectLst/>
                <a:latin typeface="ui-sans-serif"/>
              </a:rPr>
              <a:t> (FN) dan </a:t>
            </a:r>
            <a:r>
              <a:rPr lang="en-US" b="0" i="0" dirty="0" err="1">
                <a:effectLst/>
                <a:latin typeface="ui-sans-serif"/>
              </a:rPr>
              <a:t>tidak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kesalahan</a:t>
            </a:r>
            <a:r>
              <a:rPr lang="en-US" b="0" i="0" dirty="0">
                <a:effectLst/>
                <a:latin typeface="ui-sans-serif"/>
              </a:rPr>
              <a:t> FP </a:t>
            </a:r>
            <a:r>
              <a:rPr lang="en-US" b="0" i="0" dirty="0" err="1">
                <a:effectLst/>
                <a:latin typeface="ui-sans-serif"/>
              </a:rPr>
              <a:t>sama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sekali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menunjukkan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bahwa</a:t>
            </a:r>
            <a:r>
              <a:rPr lang="en-US" b="0" i="0" dirty="0">
                <a:effectLst/>
                <a:latin typeface="ui-sans-serif"/>
              </a:rPr>
              <a:t> model sangat </a:t>
            </a:r>
            <a:r>
              <a:rPr lang="en-US" b="0" i="0" dirty="0" err="1">
                <a:effectLst/>
                <a:latin typeface="ui-sans-serif"/>
              </a:rPr>
              <a:t>efisien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mengklasifikasikan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kelas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positif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tanpa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mengorbankan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kelas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negatif</a:t>
            </a:r>
            <a:r>
              <a:rPr lang="en-US" b="0" i="0" dirty="0">
                <a:effectLst/>
                <a:latin typeface="ui-sans-serif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79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DB15-FC5F-B9BA-0ABA-F97B92FE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DA1A99-D511-A15C-F0F4-E61C89D366AD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Data Modelling &amp; Model Evaluation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10192-30C6-D118-5D2C-BB5E0D0D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821060"/>
            <a:ext cx="5061057" cy="1845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3C4CD-7168-BD87-D40A-6A4D11A9403F}"/>
              </a:ext>
            </a:extLst>
          </p:cNvPr>
          <p:cNvSpPr txBox="1"/>
          <p:nvPr/>
        </p:nvSpPr>
        <p:spPr>
          <a:xfrm>
            <a:off x="919119" y="1533161"/>
            <a:ext cx="2338578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 err="1">
                <a:effectLst/>
                <a:latin typeface="ui-sans-serif"/>
              </a:rPr>
              <a:t>Evaluasi</a:t>
            </a:r>
            <a:r>
              <a:rPr lang="en-US" b="0" dirty="0">
                <a:effectLst/>
                <a:latin typeface="ui-sans-serif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84BA0-FEE1-73A3-4A6F-396461E4C39A}"/>
              </a:ext>
            </a:extLst>
          </p:cNvPr>
          <p:cNvSpPr txBox="1"/>
          <p:nvPr/>
        </p:nvSpPr>
        <p:spPr>
          <a:xfrm>
            <a:off x="596646" y="1109827"/>
            <a:ext cx="233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effectLst/>
                <a:latin typeface="Roboto" panose="02000000000000000000" pitchFamily="2" charset="0"/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33948-C4CB-C066-C855-B57BF81EB38F}"/>
              </a:ext>
            </a:extLst>
          </p:cNvPr>
          <p:cNvSpPr txBox="1"/>
          <p:nvPr/>
        </p:nvSpPr>
        <p:spPr>
          <a:xfrm>
            <a:off x="6097524" y="956852"/>
            <a:ext cx="609447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 Accuracy Score: 0.9999961439836504</a:t>
            </a:r>
            <a:br>
              <a:rPr lang="en-US" sz="1600" b="0" i="0" dirty="0">
                <a:effectLst/>
                <a:latin typeface="ui-sans-serif"/>
              </a:rPr>
            </a:br>
            <a:r>
              <a:rPr lang="en-US" sz="1600" b="0" i="0" dirty="0">
                <a:effectLst/>
                <a:latin typeface="ui-sans-serif"/>
              </a:rPr>
              <a:t>Skor </a:t>
            </a:r>
            <a:r>
              <a:rPr lang="en-US" sz="1600" b="0" i="0" dirty="0" err="1">
                <a:effectLst/>
                <a:latin typeface="ui-sans-serif"/>
              </a:rPr>
              <a:t>akurasi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proporsi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prediksi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benar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dari</a:t>
            </a:r>
            <a:r>
              <a:rPr lang="en-US" sz="1600" b="0" i="0" dirty="0">
                <a:effectLst/>
                <a:latin typeface="ui-sans-serif"/>
              </a:rPr>
              <a:t> total </a:t>
            </a:r>
            <a:r>
              <a:rPr lang="en-US" sz="1600" b="0" i="0" dirty="0" err="1">
                <a:effectLst/>
                <a:latin typeface="ui-sans-serif"/>
              </a:rPr>
              <a:t>keseluruhan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prediksi</a:t>
            </a:r>
            <a:r>
              <a:rPr lang="en-US" sz="1600" b="0" i="0" dirty="0">
                <a:effectLst/>
                <a:latin typeface="ui-sans-serif"/>
              </a:rPr>
              <a:t>. Nilai yang sangat </a:t>
            </a:r>
            <a:r>
              <a:rPr lang="en-US" sz="1600" b="0" i="0" dirty="0" err="1">
                <a:effectLst/>
                <a:latin typeface="ui-sans-serif"/>
              </a:rPr>
              <a:t>tinggi</a:t>
            </a:r>
            <a:r>
              <a:rPr lang="en-US" sz="1600" b="0" i="0" dirty="0">
                <a:effectLst/>
                <a:latin typeface="ui-sans-serif"/>
              </a:rPr>
              <a:t> (</a:t>
            </a:r>
            <a:r>
              <a:rPr lang="en-US" sz="1600" b="0" i="0" dirty="0" err="1">
                <a:effectLst/>
                <a:latin typeface="ui-sans-serif"/>
              </a:rPr>
              <a:t>hampir</a:t>
            </a:r>
            <a:r>
              <a:rPr lang="en-US" sz="1600" b="0" i="0" dirty="0">
                <a:effectLst/>
                <a:latin typeface="ui-sans-serif"/>
              </a:rPr>
              <a:t> 1)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model sangat </a:t>
            </a:r>
            <a:r>
              <a:rPr lang="en-US" sz="1600" b="0" i="0" dirty="0" err="1">
                <a:effectLst/>
                <a:latin typeface="ui-sans-serif"/>
              </a:rPr>
              <a:t>akurat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memprediksi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kedua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(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dan </a:t>
            </a:r>
            <a:r>
              <a:rPr lang="en-US" sz="1600" b="0" i="0" dirty="0" err="1">
                <a:effectLst/>
                <a:latin typeface="ui-sans-serif"/>
              </a:rPr>
              <a:t>negatif</a:t>
            </a:r>
            <a:r>
              <a:rPr lang="en-US" sz="1600" b="0" i="0" dirty="0">
                <a:effectLst/>
                <a:latin typeface="ui-sans-serif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 Precision Score: 0.9999980607753021</a:t>
            </a:r>
            <a:br>
              <a:rPr lang="en-US" sz="1600" b="0" i="0" dirty="0">
                <a:effectLst/>
                <a:latin typeface="ui-sans-serif"/>
              </a:rPr>
            </a:br>
            <a:r>
              <a:rPr lang="en-US" sz="1600" b="0" i="0" dirty="0">
                <a:effectLst/>
                <a:latin typeface="ui-sans-serif"/>
              </a:rPr>
              <a:t>Skor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dihitung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rata-rata 'macro', yang </a:t>
            </a:r>
            <a:r>
              <a:rPr lang="en-US" sz="1600" b="0" i="0" dirty="0" err="1">
                <a:effectLst/>
                <a:latin typeface="ui-sans-serif"/>
              </a:rPr>
              <a:t>berarti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nilai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adalah</a:t>
            </a:r>
            <a:r>
              <a:rPr lang="en-US" sz="1600" b="0" i="0" dirty="0">
                <a:effectLst/>
                <a:latin typeface="ui-sans-serif"/>
              </a:rPr>
              <a:t> rata-rata </a:t>
            </a:r>
            <a:r>
              <a:rPr lang="en-US" sz="1600" b="0" i="0" dirty="0" err="1">
                <a:effectLst/>
                <a:latin typeface="ui-sans-serif"/>
              </a:rPr>
              <a:t>dari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untuk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setiap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tanpa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mempertimbangkan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proporsi</a:t>
            </a:r>
            <a:r>
              <a:rPr lang="en-US" sz="1600" b="0" i="0" dirty="0">
                <a:effectLst/>
                <a:latin typeface="ui-sans-serif"/>
              </a:rPr>
              <a:t> masing-masing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dataset. Nilai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 yang sangat </a:t>
            </a:r>
            <a:r>
              <a:rPr lang="en-US" sz="1600" b="0" i="0" dirty="0" err="1">
                <a:effectLst/>
                <a:latin typeface="ui-sans-serif"/>
              </a:rPr>
              <a:t>tinggi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ketika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memprediksi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suatu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sebagai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, </a:t>
            </a:r>
            <a:r>
              <a:rPr lang="en-US" sz="1600" b="0" i="0" dirty="0" err="1">
                <a:effectLst/>
                <a:latin typeface="ui-sans-serif"/>
              </a:rPr>
              <a:t>hampir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selalu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benar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 Recall Score: 0.9996668887408394</a:t>
            </a:r>
            <a:br>
              <a:rPr lang="en-US" sz="1600" b="0" i="0" dirty="0">
                <a:effectLst/>
                <a:latin typeface="ui-sans-serif"/>
              </a:rPr>
            </a:br>
            <a:r>
              <a:rPr lang="en-US" sz="1600" b="0" i="0" dirty="0">
                <a:effectLst/>
                <a:latin typeface="ui-sans-serif"/>
              </a:rPr>
              <a:t>Skor recall (</a:t>
            </a:r>
            <a:r>
              <a:rPr lang="en-US" sz="1600" b="0" i="0" dirty="0" err="1">
                <a:effectLst/>
                <a:latin typeface="ui-sans-serif"/>
              </a:rPr>
              <a:t>sensitivitas</a:t>
            </a:r>
            <a:r>
              <a:rPr lang="en-US" sz="1600" b="0" i="0" dirty="0">
                <a:effectLst/>
                <a:latin typeface="ui-sans-serif"/>
              </a:rPr>
              <a:t>) juga </a:t>
            </a:r>
            <a:r>
              <a:rPr lang="en-US" sz="1600" b="0" i="0" dirty="0" err="1">
                <a:effectLst/>
                <a:latin typeface="ui-sans-serif"/>
              </a:rPr>
              <a:t>dihitung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rata-rata 'macro', yang </a:t>
            </a:r>
            <a:r>
              <a:rPr lang="en-US" sz="1600" b="0" i="0" dirty="0" err="1">
                <a:effectLst/>
                <a:latin typeface="ui-sans-serif"/>
              </a:rPr>
              <a:t>berarti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adalah</a:t>
            </a:r>
            <a:r>
              <a:rPr lang="en-US" sz="1600" b="0" i="0" dirty="0">
                <a:effectLst/>
                <a:latin typeface="ui-sans-serif"/>
              </a:rPr>
              <a:t> rata-rata </a:t>
            </a:r>
            <a:r>
              <a:rPr lang="en-US" sz="1600" b="0" i="0" dirty="0" err="1">
                <a:effectLst/>
                <a:latin typeface="ui-sans-serif"/>
              </a:rPr>
              <a:t>dari</a:t>
            </a:r>
            <a:r>
              <a:rPr lang="en-US" sz="1600" b="0" i="0" dirty="0">
                <a:effectLst/>
                <a:latin typeface="ui-sans-serif"/>
              </a:rPr>
              <a:t> recall </a:t>
            </a:r>
            <a:r>
              <a:rPr lang="en-US" sz="1600" b="0" i="0" dirty="0" err="1">
                <a:effectLst/>
                <a:latin typeface="ui-sans-serif"/>
              </a:rPr>
              <a:t>untuk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setiap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. Recall </a:t>
            </a:r>
            <a:r>
              <a:rPr lang="en-US" sz="1600" b="0" i="0" dirty="0" err="1">
                <a:effectLst/>
                <a:latin typeface="ui-sans-serif"/>
              </a:rPr>
              <a:t>mengukur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kemampuan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untuk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menemukan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semua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relevan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data. Nilai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sedikit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lebih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rendah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dibandingkan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,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ada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beberapa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mungkin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tidak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terdeteksi</a:t>
            </a:r>
            <a:r>
              <a:rPr lang="en-US" sz="1600" b="0" i="0" dirty="0">
                <a:effectLst/>
                <a:latin typeface="ui-sans-serif"/>
              </a:rPr>
              <a:t> oleh model.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effectLst/>
                <a:latin typeface="ui-sans-serif"/>
              </a:rPr>
              <a:t> F1 Score: 0.9998324192561472</a:t>
            </a:r>
            <a:br>
              <a:rPr lang="en-US" sz="1600" b="0" i="0" dirty="0">
                <a:effectLst/>
                <a:latin typeface="ui-sans-serif"/>
              </a:rPr>
            </a:br>
            <a:r>
              <a:rPr lang="en-US" sz="1600" b="0" i="0" dirty="0">
                <a:effectLst/>
                <a:latin typeface="ui-sans-serif"/>
              </a:rPr>
              <a:t>Skor F1 </a:t>
            </a:r>
            <a:r>
              <a:rPr lang="en-US" sz="1600" b="0" i="0" dirty="0" err="1">
                <a:effectLst/>
                <a:latin typeface="ui-sans-serif"/>
              </a:rPr>
              <a:t>adalah</a:t>
            </a:r>
            <a:r>
              <a:rPr lang="en-US" sz="1600" b="0" i="0" dirty="0">
                <a:effectLst/>
                <a:latin typeface="ui-sans-serif"/>
              </a:rPr>
              <a:t> rata-rata </a:t>
            </a:r>
            <a:r>
              <a:rPr lang="en-US" sz="1600" b="0" i="0" dirty="0" err="1">
                <a:effectLst/>
                <a:latin typeface="ui-sans-serif"/>
              </a:rPr>
              <a:t>harmonik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dari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 dan recall. Skor F1 yang </a:t>
            </a:r>
            <a:r>
              <a:rPr lang="en-US" sz="1600" b="0" i="0" dirty="0" err="1">
                <a:effectLst/>
                <a:latin typeface="ui-sans-serif"/>
              </a:rPr>
              <a:t>tinggi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bahwa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memiliki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keseimbangan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baik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antara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presisi</a:t>
            </a:r>
            <a:r>
              <a:rPr lang="en-US" sz="1600" b="0" i="0" dirty="0">
                <a:effectLst/>
                <a:latin typeface="ui-sans-serif"/>
              </a:rPr>
              <a:t> dan recall, yang sangat </a:t>
            </a:r>
            <a:r>
              <a:rPr lang="en-US" sz="1600" b="0" i="0" dirty="0" err="1">
                <a:effectLst/>
                <a:latin typeface="ui-sans-serif"/>
              </a:rPr>
              <a:t>penting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banyak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aplikasi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praktis</a:t>
            </a:r>
            <a:r>
              <a:rPr lang="en-US" sz="1600" b="0" i="0" dirty="0">
                <a:effectLst/>
                <a:latin typeface="ui-sans-serif"/>
              </a:rPr>
              <a:t> di mana </a:t>
            </a:r>
            <a:r>
              <a:rPr lang="en-US" sz="1600" b="0" i="0" dirty="0" err="1">
                <a:effectLst/>
                <a:latin typeface="ui-sans-serif"/>
              </a:rPr>
              <a:t>kedua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aspek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tersebut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sama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pentingnya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2B776-5B82-4F10-0A38-D4A32111C59B}"/>
              </a:ext>
            </a:extLst>
          </p:cNvPr>
          <p:cNvSpPr txBox="1"/>
          <p:nvPr/>
        </p:nvSpPr>
        <p:spPr>
          <a:xfrm>
            <a:off x="863038" y="3954532"/>
            <a:ext cx="5173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ui-sans-serif"/>
              </a:rPr>
              <a:t>model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menunjukkan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performa</a:t>
            </a:r>
            <a:r>
              <a:rPr lang="en-US" b="0" i="0" dirty="0">
                <a:effectLst/>
                <a:latin typeface="ui-sans-serif"/>
              </a:rPr>
              <a:t> yang sangat </a:t>
            </a:r>
            <a:r>
              <a:rPr lang="en-US" b="0" i="0" dirty="0" err="1">
                <a:effectLst/>
                <a:latin typeface="ui-sans-serif"/>
              </a:rPr>
              <a:t>baik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semua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metrik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Namun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ada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ruang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kecil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peningkatan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terutama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aspek</a:t>
            </a:r>
            <a:r>
              <a:rPr lang="en-US" b="0" i="0" dirty="0">
                <a:effectLst/>
                <a:latin typeface="ui-sans-serif"/>
              </a:rPr>
              <a:t> recall, </a:t>
            </a:r>
            <a:r>
              <a:rPr lang="en-US" b="0" i="0" dirty="0" err="1">
                <a:effectLst/>
                <a:latin typeface="ui-sans-serif"/>
              </a:rPr>
              <a:t>mengingat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nilai</a:t>
            </a:r>
            <a:r>
              <a:rPr lang="en-US" b="0" i="0" dirty="0">
                <a:effectLst/>
                <a:latin typeface="ui-sans-serif"/>
              </a:rPr>
              <a:t> recall </a:t>
            </a:r>
            <a:r>
              <a:rPr lang="en-US" b="0" i="0" dirty="0" err="1">
                <a:effectLst/>
                <a:latin typeface="ui-sans-serif"/>
              </a:rPr>
              <a:t>sedikit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lebih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rendah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dibandingkan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dengan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metrik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lainnya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bisa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berarti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bahwa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meskipun</a:t>
            </a:r>
            <a:r>
              <a:rPr lang="en-US" b="0" i="0" dirty="0">
                <a:effectLst/>
                <a:latin typeface="ui-sans-serif"/>
              </a:rPr>
              <a:t> model sangat </a:t>
            </a:r>
            <a:r>
              <a:rPr lang="en-US" b="0" i="0" dirty="0" err="1">
                <a:effectLst/>
                <a:latin typeface="ui-sans-serif"/>
              </a:rPr>
              <a:t>akurat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ada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sedikit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kasus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positif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tidak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teridentifikasi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dengan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baik</a:t>
            </a:r>
            <a:r>
              <a:rPr lang="en-US" b="0" i="0" dirty="0">
                <a:effectLst/>
                <a:latin typeface="ui-sans-serif"/>
              </a:rPr>
              <a:t> oleh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8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036C-E310-01B0-2D53-D3CB79DC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570B37-2D84-CDF6-6218-AAA4911C4073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Data Modelling &amp; Model Evaluation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B28E9-2FAF-47A7-2D33-2DD7705B8234}"/>
              </a:ext>
            </a:extLst>
          </p:cNvPr>
          <p:cNvSpPr txBox="1"/>
          <p:nvPr/>
        </p:nvSpPr>
        <p:spPr>
          <a:xfrm>
            <a:off x="596646" y="1109827"/>
            <a:ext cx="233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effectLst/>
                <a:latin typeface="Roboto" panose="02000000000000000000" pitchFamily="2" charset="0"/>
              </a:rPr>
              <a:t>Random Forest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864A8-B1B7-9B7C-477E-337D13A6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1" y="1569375"/>
            <a:ext cx="4691022" cy="136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2608D-DDE3-BDD5-7014-C9A842E4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1" y="3429000"/>
            <a:ext cx="4215533" cy="31655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2D64D7-995A-C98A-E178-EB23FFB592D5}"/>
              </a:ext>
            </a:extLst>
          </p:cNvPr>
          <p:cNvSpPr txBox="1"/>
          <p:nvPr/>
        </p:nvSpPr>
        <p:spPr>
          <a:xfrm>
            <a:off x="685651" y="3059668"/>
            <a:ext cx="2597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ui-sans-serif"/>
              </a:rPr>
              <a:t>Classification Report Test</a:t>
            </a:r>
            <a:endParaRPr lang="en-US" dirty="0">
              <a:latin typeface="ui-sans-seri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BB691-0CF1-8875-FA34-014AE3CD9C5B}"/>
              </a:ext>
            </a:extLst>
          </p:cNvPr>
          <p:cNvSpPr txBox="1"/>
          <p:nvPr/>
        </p:nvSpPr>
        <p:spPr>
          <a:xfrm>
            <a:off x="5699146" y="1109827"/>
            <a:ext cx="65692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Precision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 (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),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berarti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dilakukan</a:t>
            </a:r>
            <a:r>
              <a:rPr lang="en-US" sz="1200" b="0" i="0" dirty="0">
                <a:effectLst/>
                <a:latin typeface="ui-sans-serif"/>
              </a:rPr>
              <a:t> oleh model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benar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 (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),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juga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dilakukan</a:t>
            </a:r>
            <a:r>
              <a:rPr lang="en-US" sz="1200" b="0" i="0" dirty="0">
                <a:effectLst/>
                <a:latin typeface="ui-sans-serif"/>
              </a:rPr>
              <a:t> oleh model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benar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Recall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0, recall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berhasil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mengidentifikasi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kasus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1, recall juga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berhasil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mengidentifikasi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kasus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F1-Score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F1-score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kedua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(0 dan 1)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keseimbangan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sempurna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antara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dan recall.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indikasi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berperforma</a:t>
            </a:r>
            <a:r>
              <a:rPr lang="en-US" sz="1200" b="0" i="0" dirty="0">
                <a:effectLst/>
                <a:latin typeface="ui-sans-serif"/>
              </a:rPr>
              <a:t> sangat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menangani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kedua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Support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Support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257834,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data test.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Support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1501,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data test.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Accuracy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Akurasi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keseluruhan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dibuat</a:t>
            </a:r>
            <a:r>
              <a:rPr lang="en-US" sz="1200" b="0" i="0" dirty="0">
                <a:effectLst/>
                <a:latin typeface="ui-sans-serif"/>
              </a:rPr>
              <a:t> oleh model,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maupun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,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akurat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Macro Avg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Rata-rata </a:t>
            </a:r>
            <a:r>
              <a:rPr lang="en-US" sz="1200" b="0" i="0" dirty="0" err="1">
                <a:effectLst/>
                <a:latin typeface="ui-sans-serif"/>
              </a:rPr>
              <a:t>makro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, recall, dan F1-score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performa</a:t>
            </a:r>
            <a:r>
              <a:rPr lang="en-US" sz="1200" b="0" i="0" dirty="0">
                <a:effectLst/>
                <a:latin typeface="ui-sans-serif"/>
              </a:rPr>
              <a:t> yang sangat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secara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keseluruhan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tanpa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mempertimbangkan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proporsi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masing-masing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Weighted Avg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Rata-rata </a:t>
            </a:r>
            <a:r>
              <a:rPr lang="en-US" sz="1200" b="0" i="0" dirty="0" err="1">
                <a:effectLst/>
                <a:latin typeface="ui-sans-serif"/>
              </a:rPr>
              <a:t>tertimbang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, recall, dan F1-score juga 1.00, yang </a:t>
            </a:r>
            <a:r>
              <a:rPr lang="en-US" sz="1200" b="0" i="0" dirty="0" err="1">
                <a:effectLst/>
                <a:latin typeface="ui-sans-serif"/>
              </a:rPr>
              <a:t>menyesuaikan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di masing-masing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dan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sangat </a:t>
            </a:r>
            <a:r>
              <a:rPr lang="en-US" sz="1200" b="0" i="0" dirty="0" err="1">
                <a:effectLst/>
                <a:latin typeface="ui-sans-serif"/>
              </a:rPr>
              <a:t>efektif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klasifikasi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dengan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mempertimbangkan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distribusi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tidak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seimbang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44A494-F290-9F78-CE01-699EEBD7BD06}"/>
              </a:ext>
            </a:extLst>
          </p:cNvPr>
          <p:cNvCxnSpPr>
            <a:cxnSpLocks/>
          </p:cNvCxnSpPr>
          <p:nvPr/>
        </p:nvCxnSpPr>
        <p:spPr>
          <a:xfrm>
            <a:off x="5024197" y="3785616"/>
            <a:ext cx="553643" cy="0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71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BD73B-3D1F-0D8C-D21B-9CF3307D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5B7C7-6023-701E-DE08-536E21D931EE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Data Modelling &amp; Model Evaluation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8127A-C6BD-D38B-46F9-CE26749BAADB}"/>
              </a:ext>
            </a:extLst>
          </p:cNvPr>
          <p:cNvSpPr txBox="1"/>
          <p:nvPr/>
        </p:nvSpPr>
        <p:spPr>
          <a:xfrm>
            <a:off x="612499" y="1072634"/>
            <a:ext cx="2597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Important Score</a:t>
            </a:r>
            <a:endParaRPr lang="en-US" dirty="0">
              <a:latin typeface="ui-sans-serif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EDD504C-A391-F655-38F8-EB3AB597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8" y="1441966"/>
            <a:ext cx="5677744" cy="330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93D33-F8C4-BE47-6BF3-0C4C65635F4E}"/>
              </a:ext>
            </a:extLst>
          </p:cNvPr>
          <p:cNvSpPr txBox="1"/>
          <p:nvPr/>
        </p:nvSpPr>
        <p:spPr>
          <a:xfrm>
            <a:off x="6026660" y="1257300"/>
            <a:ext cx="60944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Fitur </a:t>
            </a:r>
            <a:r>
              <a:rPr lang="en-US" sz="1200" b="1" i="0" dirty="0" err="1">
                <a:effectLst/>
                <a:latin typeface="ui-sans-serif"/>
              </a:rPr>
              <a:t>dengan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Kepentingan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Tertinggi</a:t>
            </a:r>
            <a:r>
              <a:rPr lang="en-US" sz="12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1" i="0" dirty="0" err="1">
                <a:effectLst/>
                <a:latin typeface="ui-sans-serif"/>
              </a:rPr>
              <a:t>distance_fraud_category</a:t>
            </a:r>
            <a:r>
              <a:rPr lang="en-US" sz="1200" b="0" i="0" dirty="0">
                <a:effectLst/>
                <a:latin typeface="ui-sans-serif"/>
              </a:rPr>
              <a:t>: Fitur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memiliki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kepentingan</a:t>
            </a:r>
            <a:r>
              <a:rPr lang="en-US" sz="1200" b="0" i="0" dirty="0">
                <a:effectLst/>
                <a:latin typeface="ui-sans-serif"/>
              </a:rPr>
              <a:t> paling </a:t>
            </a:r>
            <a:r>
              <a:rPr lang="en-US" sz="1200" b="0" i="0" dirty="0" err="1">
                <a:effectLst/>
                <a:latin typeface="ui-sans-serif"/>
              </a:rPr>
              <a:t>tinggi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model. Hal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jarak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konteks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transaksi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penipuan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memiliki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pengaruh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besar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memprediksi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hasil</a:t>
            </a:r>
            <a:r>
              <a:rPr lang="en-US" sz="1200" b="0" i="0" dirty="0">
                <a:effectLst/>
                <a:latin typeface="ui-sans-serif"/>
              </a:rPr>
              <a:t>. </a:t>
            </a:r>
            <a:r>
              <a:rPr lang="en-US" sz="1200" b="0" i="0" dirty="0" err="1">
                <a:effectLst/>
                <a:latin typeface="ui-sans-serif"/>
              </a:rPr>
              <a:t>Semakin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relevan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fitur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, </a:t>
            </a:r>
            <a:r>
              <a:rPr lang="en-US" sz="1200" b="0" i="0" dirty="0" err="1">
                <a:effectLst/>
                <a:latin typeface="ui-sans-serif"/>
              </a:rPr>
              <a:t>semakin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besar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pengaruhnya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terhadap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keputusan</a:t>
            </a:r>
            <a:r>
              <a:rPr lang="en-US" sz="1200" b="0" i="0" dirty="0">
                <a:effectLst/>
                <a:latin typeface="ui-sans-serif"/>
              </a:rPr>
              <a:t> model.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Fitur </a:t>
            </a:r>
            <a:r>
              <a:rPr lang="en-US" sz="1200" b="1" i="0" dirty="0" err="1">
                <a:effectLst/>
                <a:latin typeface="ui-sans-serif"/>
              </a:rPr>
              <a:t>dengan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Kepentingan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Menonjol</a:t>
            </a:r>
            <a:r>
              <a:rPr lang="en-US" sz="12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1" i="0" dirty="0" err="1">
                <a:effectLst/>
                <a:latin typeface="ui-sans-serif"/>
              </a:rPr>
              <a:t>amt_cat_fraud_category</a:t>
            </a:r>
            <a:r>
              <a:rPr lang="en-US" sz="1200" b="0" i="0" dirty="0">
                <a:effectLst/>
                <a:latin typeface="ui-sans-serif"/>
              </a:rPr>
              <a:t>: Fitur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juga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kepentingan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tinggi</a:t>
            </a:r>
            <a:r>
              <a:rPr lang="en-US" sz="1200" b="0" i="0" dirty="0">
                <a:effectLst/>
                <a:latin typeface="ui-sans-serif"/>
              </a:rPr>
              <a:t>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transaksi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memiliki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peranan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penting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mendeteksi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penipuan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1" i="0" dirty="0" err="1">
                <a:effectLst/>
                <a:latin typeface="ui-sans-serif"/>
              </a:rPr>
              <a:t>Age_at_transaction_fraud_category</a:t>
            </a:r>
            <a:r>
              <a:rPr lang="en-US" sz="1200" b="0" i="0" dirty="0">
                <a:effectLst/>
                <a:latin typeface="ui-sans-serif"/>
              </a:rPr>
              <a:t>: </a:t>
            </a:r>
            <a:r>
              <a:rPr lang="en-US" sz="1200" b="0" i="0" dirty="0" err="1">
                <a:effectLst/>
                <a:latin typeface="ui-sans-serif"/>
              </a:rPr>
              <a:t>Usia</a:t>
            </a:r>
            <a:r>
              <a:rPr lang="en-US" sz="1200" b="0" i="0" dirty="0">
                <a:effectLst/>
                <a:latin typeface="ui-sans-serif"/>
              </a:rPr>
              <a:t> pada </a:t>
            </a:r>
            <a:r>
              <a:rPr lang="en-US" sz="1200" b="0" i="0" dirty="0" err="1">
                <a:effectLst/>
                <a:latin typeface="ui-sans-serif"/>
              </a:rPr>
              <a:t>saat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transaksi</a:t>
            </a:r>
            <a:r>
              <a:rPr lang="en-US" sz="1200" b="0" i="0" dirty="0">
                <a:effectLst/>
                <a:latin typeface="ui-sans-serif"/>
              </a:rPr>
              <a:t> juga </a:t>
            </a:r>
            <a:r>
              <a:rPr lang="en-US" sz="1200" b="0" i="0" dirty="0" err="1">
                <a:effectLst/>
                <a:latin typeface="ui-sans-serif"/>
              </a:rPr>
              <a:t>berperan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penting</a:t>
            </a:r>
            <a:r>
              <a:rPr lang="en-US" sz="1200" b="0" i="0" dirty="0">
                <a:effectLst/>
                <a:latin typeface="ui-sans-serif"/>
              </a:rPr>
              <a:t>, </a:t>
            </a:r>
            <a:r>
              <a:rPr lang="en-US" sz="1200" b="0" i="0" dirty="0" err="1">
                <a:effectLst/>
                <a:latin typeface="ui-sans-serif"/>
              </a:rPr>
              <a:t>meskipun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kepentingannya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lebih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rendah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dibandingkan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dengan</a:t>
            </a:r>
            <a:r>
              <a:rPr lang="en-US" sz="1200" b="0" i="0" dirty="0">
                <a:effectLst/>
                <a:latin typeface="ui-sans-serif"/>
              </a:rPr>
              <a:t> dua </a:t>
            </a:r>
            <a:r>
              <a:rPr lang="en-US" sz="1200" b="0" i="0" dirty="0" err="1">
                <a:effectLst/>
                <a:latin typeface="ui-sans-serif"/>
              </a:rPr>
              <a:t>fitur</a:t>
            </a:r>
            <a:r>
              <a:rPr lang="en-US" sz="1200" b="0" i="0" dirty="0">
                <a:effectLst/>
                <a:latin typeface="ui-sans-serif"/>
              </a:rPr>
              <a:t> di </a:t>
            </a:r>
            <a:r>
              <a:rPr lang="en-US" sz="1200" b="0" i="0" dirty="0" err="1">
                <a:effectLst/>
                <a:latin typeface="ui-sans-serif"/>
              </a:rPr>
              <a:t>atas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Fitur </a:t>
            </a:r>
            <a:r>
              <a:rPr lang="en-US" sz="1200" b="1" i="0" dirty="0" err="1">
                <a:effectLst/>
                <a:latin typeface="ui-sans-serif"/>
              </a:rPr>
              <a:t>dengan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Kepentingan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Moderat</a:t>
            </a:r>
            <a:r>
              <a:rPr lang="en-US" sz="12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1" i="0" dirty="0" err="1">
                <a:effectLst/>
                <a:latin typeface="ui-sans-serif"/>
              </a:rPr>
              <a:t>risk_category_of_hour</a:t>
            </a:r>
            <a:r>
              <a:rPr lang="en-US" sz="1200" b="0" i="0" dirty="0">
                <a:effectLst/>
                <a:latin typeface="ui-sans-serif"/>
              </a:rPr>
              <a:t>, </a:t>
            </a:r>
            <a:r>
              <a:rPr lang="en-US" sz="1200" b="1" i="0" dirty="0" err="1">
                <a:effectLst/>
                <a:latin typeface="ui-sans-serif"/>
              </a:rPr>
              <a:t>citystate_cat_fraud_category</a:t>
            </a:r>
            <a:r>
              <a:rPr lang="en-US" sz="1200" b="0" i="0" dirty="0">
                <a:effectLst/>
                <a:latin typeface="ui-sans-serif"/>
              </a:rPr>
              <a:t>, </a:t>
            </a:r>
            <a:r>
              <a:rPr lang="en-US" sz="1200" b="1" i="0" dirty="0" err="1">
                <a:effectLst/>
                <a:latin typeface="ui-sans-serif"/>
              </a:rPr>
              <a:t>city_pop_cat_fraud_category</a:t>
            </a:r>
            <a:r>
              <a:rPr lang="en-US" sz="1200" b="0" i="0" dirty="0">
                <a:effectLst/>
                <a:latin typeface="ui-sans-serif"/>
              </a:rPr>
              <a:t>, dan lain-lain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kepentingan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lebih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moderat</a:t>
            </a:r>
            <a:r>
              <a:rPr lang="en-US" sz="1200" b="0" i="0" dirty="0">
                <a:effectLst/>
                <a:latin typeface="ui-sans-serif"/>
              </a:rPr>
              <a:t>.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berarti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fitur-fitur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juga </a:t>
            </a:r>
            <a:r>
              <a:rPr lang="en-US" sz="1200" b="0" i="0" dirty="0" err="1">
                <a:effectLst/>
                <a:latin typeface="ui-sans-serif"/>
              </a:rPr>
              <a:t>berkontribusi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terhadap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tetapi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dengan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pengaruh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lebih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kecil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dibandingkan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dengan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fitur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teratas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Fitur </a:t>
            </a:r>
            <a:r>
              <a:rPr lang="en-US" sz="1200" b="1" i="0" dirty="0" err="1">
                <a:effectLst/>
                <a:latin typeface="ui-sans-serif"/>
              </a:rPr>
              <a:t>dengan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Kepentingan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Relatif</a:t>
            </a:r>
            <a:r>
              <a:rPr lang="en-US" sz="1200" b="1" i="0" dirty="0">
                <a:effectLst/>
                <a:latin typeface="ui-sans-serif"/>
              </a:rPr>
              <a:t> </a:t>
            </a:r>
            <a:r>
              <a:rPr lang="en-US" sz="1200" b="1" i="0" dirty="0" err="1">
                <a:effectLst/>
                <a:latin typeface="ui-sans-serif"/>
              </a:rPr>
              <a:t>Rendah</a:t>
            </a:r>
            <a:r>
              <a:rPr lang="en-US" sz="12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1" i="0" dirty="0" err="1">
                <a:effectLst/>
                <a:latin typeface="ui-sans-serif"/>
              </a:rPr>
              <a:t>merchant_fraud_category</a:t>
            </a:r>
            <a:r>
              <a:rPr lang="en-US" sz="1200" b="0" i="0" dirty="0">
                <a:effectLst/>
                <a:latin typeface="ui-sans-serif"/>
              </a:rPr>
              <a:t>, </a:t>
            </a:r>
            <a:r>
              <a:rPr lang="en-US" sz="1200" b="1" i="0" dirty="0" err="1">
                <a:effectLst/>
                <a:latin typeface="ui-sans-serif"/>
              </a:rPr>
              <a:t>parent_cat_fraud_category</a:t>
            </a:r>
            <a:r>
              <a:rPr lang="en-US" sz="1200" b="0" i="0" dirty="0">
                <a:effectLst/>
                <a:latin typeface="ui-sans-serif"/>
              </a:rPr>
              <a:t>, </a:t>
            </a:r>
            <a:r>
              <a:rPr lang="en-US" sz="1200" b="1" i="0" dirty="0" err="1">
                <a:effectLst/>
                <a:latin typeface="ui-sans-serif"/>
              </a:rPr>
              <a:t>Category_Job_cat_fraud_category</a:t>
            </a:r>
            <a:r>
              <a:rPr lang="en-US" sz="1200" b="0" i="0" dirty="0">
                <a:effectLst/>
                <a:latin typeface="ui-sans-serif"/>
              </a:rPr>
              <a:t> 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kepentingan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lebih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rendah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model. Fitur-</a:t>
            </a:r>
            <a:r>
              <a:rPr lang="en-US" sz="1200" b="0" i="0" dirty="0" err="1">
                <a:effectLst/>
                <a:latin typeface="ui-sans-serif"/>
              </a:rPr>
              <a:t>fitur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masih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berkontribusi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terhadap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tetapi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efeknya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lebih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kecil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dibandingkan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fitur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lainnya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59555-37A9-5F2F-CC43-5ECD275E9417}"/>
              </a:ext>
            </a:extLst>
          </p:cNvPr>
          <p:cNvSpPr txBox="1"/>
          <p:nvPr/>
        </p:nvSpPr>
        <p:spPr>
          <a:xfrm>
            <a:off x="395478" y="5181451"/>
            <a:ext cx="7642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ui-sans-serif"/>
              </a:rPr>
              <a:t>Kesimpulan</a:t>
            </a:r>
            <a:r>
              <a:rPr lang="en-US" b="0" i="0" dirty="0">
                <a:effectLst/>
                <a:latin typeface="ui-sans-serif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ui-sans-serif"/>
              </a:rPr>
              <a:t> Fitur yang </a:t>
            </a:r>
            <a:r>
              <a:rPr lang="en-US" b="0" i="0" dirty="0" err="1">
                <a:effectLst/>
                <a:latin typeface="ui-sans-serif"/>
              </a:rPr>
              <a:t>memiliki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kepentingan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tinggi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biasanya</a:t>
            </a:r>
            <a:r>
              <a:rPr lang="en-US" b="0" i="0" dirty="0">
                <a:effectLst/>
                <a:latin typeface="ui-sans-serif"/>
              </a:rPr>
              <a:t> sangat </a:t>
            </a:r>
            <a:r>
              <a:rPr lang="en-US" b="0" i="0" dirty="0" err="1">
                <a:effectLst/>
                <a:latin typeface="ui-sans-serif"/>
              </a:rPr>
              <a:t>kritis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membuat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keputusan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model.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konteks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jarak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jumlah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transaksi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faktor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utama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mendeteksi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penipuan</a:t>
            </a:r>
            <a:r>
              <a:rPr lang="en-US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602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B082-A43C-2DE6-2079-A09B7D21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D58E20-032B-59EE-A907-DE113244F435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Data Modelling &amp; Model Evaluation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49B97-AD34-65D2-C2A4-A1619F4B6AC6}"/>
              </a:ext>
            </a:extLst>
          </p:cNvPr>
          <p:cNvSpPr txBox="1"/>
          <p:nvPr/>
        </p:nvSpPr>
        <p:spPr>
          <a:xfrm>
            <a:off x="596646" y="1109827"/>
            <a:ext cx="233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effectLst/>
                <a:latin typeface="Roboto" panose="02000000000000000000" pitchFamily="2" charset="0"/>
              </a:rPr>
              <a:t>AdaBoost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BB40A-95C1-4421-58DE-F5322772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" y="1479159"/>
            <a:ext cx="4918688" cy="2279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DAFED-8BFA-4F77-F594-1DDCD3BECAB8}"/>
              </a:ext>
            </a:extLst>
          </p:cNvPr>
          <p:cNvSpPr txBox="1"/>
          <p:nvPr/>
        </p:nvSpPr>
        <p:spPr>
          <a:xfrm>
            <a:off x="596646" y="4003314"/>
            <a:ext cx="209169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effectLst/>
                <a:latin typeface="ui-sans-serif"/>
              </a:rPr>
              <a:t>Evaluate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E36E34-1B8E-644D-F182-BC78EBE7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" y="4291164"/>
            <a:ext cx="2932938" cy="2441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8CE66A-5803-82C8-8347-A8D97397323D}"/>
              </a:ext>
            </a:extLst>
          </p:cNvPr>
          <p:cNvSpPr txBox="1"/>
          <p:nvPr/>
        </p:nvSpPr>
        <p:spPr>
          <a:xfrm>
            <a:off x="5699146" y="1109827"/>
            <a:ext cx="65692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Precision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 (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),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berarti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dilakukan</a:t>
            </a:r>
            <a:r>
              <a:rPr lang="en-US" sz="1200" b="0" i="0" dirty="0">
                <a:effectLst/>
                <a:latin typeface="ui-sans-serif"/>
              </a:rPr>
              <a:t> oleh model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benar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 (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),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juga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dilakukan</a:t>
            </a:r>
            <a:r>
              <a:rPr lang="en-US" sz="1200" b="0" i="0" dirty="0">
                <a:effectLst/>
                <a:latin typeface="ui-sans-serif"/>
              </a:rPr>
              <a:t> oleh model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benar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Recall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0, recall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berhasil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mengidentifikasi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kasus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1, recall juga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berhasil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mengidentifikasi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kasus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F1-Score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F1-score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kedua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(0 dan 1)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keseimbangan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sempurna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antara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 dan recall. </a:t>
            </a:r>
            <a:r>
              <a:rPr lang="en-US" sz="1200" b="0" i="0" dirty="0" err="1">
                <a:effectLst/>
                <a:latin typeface="ui-sans-serif"/>
              </a:rPr>
              <a:t>Ini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indikasi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</a:t>
            </a:r>
            <a:r>
              <a:rPr lang="en-US" sz="1200" b="0" i="0" dirty="0" err="1">
                <a:effectLst/>
                <a:latin typeface="ui-sans-serif"/>
              </a:rPr>
              <a:t>berperforma</a:t>
            </a:r>
            <a:r>
              <a:rPr lang="en-US" sz="1200" b="0" i="0" dirty="0">
                <a:effectLst/>
                <a:latin typeface="ui-sans-serif"/>
              </a:rPr>
              <a:t> sangat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menangani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kedua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Support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Support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0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257834,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data test.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Support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1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1501,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sebenarnya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data test.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Accuracy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 err="1">
                <a:effectLst/>
                <a:latin typeface="ui-sans-serif"/>
              </a:rPr>
              <a:t>Akurasi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keseluruhan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 </a:t>
            </a:r>
            <a:r>
              <a:rPr lang="en-US" sz="1200" b="0" i="0" dirty="0" err="1">
                <a:effectLst/>
                <a:latin typeface="ui-sans-serif"/>
              </a:rPr>
              <a:t>atau</a:t>
            </a:r>
            <a:r>
              <a:rPr lang="en-US" sz="1200" b="0" i="0" dirty="0">
                <a:effectLst/>
                <a:latin typeface="ui-sans-serif"/>
              </a:rPr>
              <a:t> 100%,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hampir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semua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prediksi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dibuat</a:t>
            </a:r>
            <a:r>
              <a:rPr lang="en-US" sz="1200" b="0" i="0" dirty="0">
                <a:effectLst/>
                <a:latin typeface="ui-sans-serif"/>
              </a:rPr>
              <a:t> oleh model,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negatif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maupun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positif</a:t>
            </a:r>
            <a:r>
              <a:rPr lang="en-US" sz="1200" b="0" i="0" dirty="0">
                <a:effectLst/>
                <a:latin typeface="ui-sans-serif"/>
              </a:rPr>
              <a:t>,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akurat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Macro Avg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Rata-rata </a:t>
            </a:r>
            <a:r>
              <a:rPr lang="en-US" sz="1200" b="0" i="0" dirty="0" err="1">
                <a:effectLst/>
                <a:latin typeface="ui-sans-serif"/>
              </a:rPr>
              <a:t>makro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, recall, dan F1-score </a:t>
            </a:r>
            <a:r>
              <a:rPr lang="en-US" sz="1200" b="0" i="0" dirty="0" err="1">
                <a:effectLst/>
                <a:latin typeface="ui-sans-serif"/>
              </a:rPr>
              <a:t>adalah</a:t>
            </a:r>
            <a:r>
              <a:rPr lang="en-US" sz="1200" b="0" i="0" dirty="0">
                <a:effectLst/>
                <a:latin typeface="ui-sans-serif"/>
              </a:rPr>
              <a:t> 1.00, yang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performa</a:t>
            </a:r>
            <a:r>
              <a:rPr lang="en-US" sz="1200" b="0" i="0" dirty="0">
                <a:effectLst/>
                <a:latin typeface="ui-sans-serif"/>
              </a:rPr>
              <a:t> yang sangat </a:t>
            </a:r>
            <a:r>
              <a:rPr lang="en-US" sz="1200" b="0" i="0" dirty="0" err="1">
                <a:effectLst/>
                <a:latin typeface="ui-sans-serif"/>
              </a:rPr>
              <a:t>baik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secara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keseluruhan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tanpa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mempertimbangkan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proporsi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dari</a:t>
            </a:r>
            <a:r>
              <a:rPr lang="en-US" sz="1200" b="0" i="0" dirty="0">
                <a:effectLst/>
                <a:latin typeface="ui-sans-serif"/>
              </a:rPr>
              <a:t> masing-masing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200" b="1" i="0" dirty="0">
                <a:effectLst/>
                <a:latin typeface="ui-sans-serif"/>
              </a:rPr>
              <a:t>Weighted Avg</a:t>
            </a:r>
            <a:endParaRPr lang="en-US" sz="1200" b="0" i="0" dirty="0">
              <a:effectLst/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200" b="0" i="0" dirty="0">
                <a:effectLst/>
                <a:latin typeface="ui-sans-serif"/>
              </a:rPr>
              <a:t>Rata-rata </a:t>
            </a:r>
            <a:r>
              <a:rPr lang="en-US" sz="1200" b="0" i="0" dirty="0" err="1">
                <a:effectLst/>
                <a:latin typeface="ui-sans-serif"/>
              </a:rPr>
              <a:t>tertimbang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presisi</a:t>
            </a:r>
            <a:r>
              <a:rPr lang="en-US" sz="1200" b="0" i="0" dirty="0">
                <a:effectLst/>
                <a:latin typeface="ui-sans-serif"/>
              </a:rPr>
              <a:t>, recall, dan F1-score juga 1.00, yang </a:t>
            </a:r>
            <a:r>
              <a:rPr lang="en-US" sz="1200" b="0" i="0" dirty="0" err="1">
                <a:effectLst/>
                <a:latin typeface="ui-sans-serif"/>
              </a:rPr>
              <a:t>menyesuaikan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untuk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jumlah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sampel</a:t>
            </a:r>
            <a:r>
              <a:rPr lang="en-US" sz="1200" b="0" i="0" dirty="0">
                <a:effectLst/>
                <a:latin typeface="ui-sans-serif"/>
              </a:rPr>
              <a:t> di masing-masing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dan </a:t>
            </a:r>
            <a:r>
              <a:rPr lang="en-US" sz="1200" b="0" i="0" dirty="0" err="1">
                <a:effectLst/>
                <a:latin typeface="ui-sans-serif"/>
              </a:rPr>
              <a:t>menunjukkan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bahwa</a:t>
            </a:r>
            <a:r>
              <a:rPr lang="en-US" sz="1200" b="0" i="0" dirty="0">
                <a:effectLst/>
                <a:latin typeface="ui-sans-serif"/>
              </a:rPr>
              <a:t> model sangat </a:t>
            </a:r>
            <a:r>
              <a:rPr lang="en-US" sz="1200" b="0" i="0" dirty="0" err="1">
                <a:effectLst/>
                <a:latin typeface="ui-sans-serif"/>
              </a:rPr>
              <a:t>efektif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dalam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klasifikasi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dengan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mempertimbangkan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distribusi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kelas</a:t>
            </a:r>
            <a:r>
              <a:rPr lang="en-US" sz="1200" b="0" i="0" dirty="0">
                <a:effectLst/>
                <a:latin typeface="ui-sans-serif"/>
              </a:rPr>
              <a:t> yang </a:t>
            </a:r>
            <a:r>
              <a:rPr lang="en-US" sz="1200" b="0" i="0" dirty="0" err="1">
                <a:effectLst/>
                <a:latin typeface="ui-sans-serif"/>
              </a:rPr>
              <a:t>tidak</a:t>
            </a:r>
            <a:r>
              <a:rPr lang="en-US" sz="1200" b="0" i="0" dirty="0">
                <a:effectLst/>
                <a:latin typeface="ui-sans-serif"/>
              </a:rPr>
              <a:t> </a:t>
            </a:r>
            <a:r>
              <a:rPr lang="en-US" sz="1200" b="0" i="0" dirty="0" err="1">
                <a:effectLst/>
                <a:latin typeface="ui-sans-serif"/>
              </a:rPr>
              <a:t>seimbang</a:t>
            </a:r>
            <a:r>
              <a:rPr lang="en-US" sz="1200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004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87A2-3995-DA05-50E3-3C1F32E8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884278-45EB-0ABD-16F6-E28932292E9A}"/>
              </a:ext>
            </a:extLst>
          </p:cNvPr>
          <p:cNvSpPr txBox="1">
            <a:spLocks/>
          </p:cNvSpPr>
          <p:nvPr/>
        </p:nvSpPr>
        <p:spPr>
          <a:xfrm>
            <a:off x="9217" y="0"/>
            <a:ext cx="4791383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4800" b="1" dirty="0">
                <a:latin typeface="ui-sans-serif"/>
              </a:rPr>
              <a:t>Kesimpulan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5D10C-203E-CADA-C7EB-C46ADECBEDD7}"/>
              </a:ext>
            </a:extLst>
          </p:cNvPr>
          <p:cNvSpPr txBox="1"/>
          <p:nvPr/>
        </p:nvSpPr>
        <p:spPr>
          <a:xfrm>
            <a:off x="532638" y="116407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effectLst/>
                <a:latin typeface="Roboto" panose="02000000000000000000" pitchFamily="2" charset="0"/>
              </a:rPr>
              <a:t>Perbandingan</a:t>
            </a:r>
            <a:r>
              <a:rPr lang="en-US" b="1" i="0" dirty="0">
                <a:effectLst/>
                <a:latin typeface="Roboto" panose="02000000000000000000" pitchFamily="2" charset="0"/>
              </a:rPr>
              <a:t> Hasil F1 Score, Precision, Accuracy, Recall</a:t>
            </a:r>
            <a:endParaRPr lang="en-US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E675F-83AA-18F3-667F-BC6DEA4A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8" y="1659508"/>
            <a:ext cx="5371705" cy="2711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27E32-7F05-4C7C-94A6-9C8CC1A0BAF2}"/>
              </a:ext>
            </a:extLst>
          </p:cNvPr>
          <p:cNvSpPr txBox="1"/>
          <p:nvPr/>
        </p:nvSpPr>
        <p:spPr>
          <a:xfrm>
            <a:off x="6177229" y="276106"/>
            <a:ext cx="60944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effectLst/>
                <a:latin typeface="ui-sans-serif"/>
              </a:rPr>
              <a:t>Logistic Regression</a:t>
            </a:r>
            <a:r>
              <a:rPr lang="en-US" sz="14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 err="1">
                <a:effectLst/>
                <a:latin typeface="ui-sans-serif"/>
              </a:rPr>
              <a:t>Tanpa</a:t>
            </a:r>
            <a:r>
              <a:rPr lang="en-US" sz="1400" b="1" i="0" dirty="0">
                <a:effectLst/>
                <a:latin typeface="ui-sans-serif"/>
              </a:rPr>
              <a:t> Resampling</a:t>
            </a:r>
            <a:r>
              <a:rPr lang="en-US" sz="1400" b="0" i="0" dirty="0">
                <a:effectLst/>
                <a:latin typeface="ui-sans-serif"/>
              </a:rPr>
              <a:t>: Model </a:t>
            </a:r>
            <a:r>
              <a:rPr lang="en-US" sz="1400" b="0" i="0" dirty="0" err="1">
                <a:effectLst/>
                <a:latin typeface="ui-sans-serif"/>
              </a:rPr>
              <a:t>memiliki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akurasi</a:t>
            </a:r>
            <a:r>
              <a:rPr lang="en-US" sz="1400" b="0" i="0" dirty="0">
                <a:effectLst/>
                <a:latin typeface="ui-sans-serif"/>
              </a:rPr>
              <a:t> yang sangat </a:t>
            </a:r>
            <a:r>
              <a:rPr lang="en-US" sz="1400" b="0" i="0" dirty="0" err="1">
                <a:effectLst/>
                <a:latin typeface="ui-sans-serif"/>
              </a:rPr>
              <a:t>tinggi</a:t>
            </a:r>
            <a:r>
              <a:rPr lang="en-US" sz="1400" b="0" i="0" dirty="0">
                <a:effectLst/>
                <a:latin typeface="ui-sans-serif"/>
              </a:rPr>
              <a:t> (0.999996), </a:t>
            </a:r>
            <a:r>
              <a:rPr lang="en-US" sz="1400" b="0" i="0" dirty="0" err="1">
                <a:effectLst/>
                <a:latin typeface="ui-sans-serif"/>
              </a:rPr>
              <a:t>presisi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sempurna</a:t>
            </a:r>
            <a:r>
              <a:rPr lang="en-US" sz="1400" b="0" i="0" dirty="0">
                <a:effectLst/>
                <a:latin typeface="ui-sans-serif"/>
              </a:rPr>
              <a:t> (1.0), recall yang </a:t>
            </a:r>
            <a:r>
              <a:rPr lang="en-US" sz="1400" b="0" i="0" dirty="0" err="1">
                <a:effectLst/>
                <a:latin typeface="ui-sans-serif"/>
              </a:rPr>
              <a:t>hampir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sempurna</a:t>
            </a:r>
            <a:r>
              <a:rPr lang="en-US" sz="1400" b="0" i="0" dirty="0">
                <a:effectLst/>
                <a:latin typeface="ui-sans-serif"/>
              </a:rPr>
              <a:t> (0.999334), dan F1-score yang sangat </a:t>
            </a:r>
            <a:r>
              <a:rPr lang="en-US" sz="1400" b="0" i="0" dirty="0" err="1">
                <a:effectLst/>
                <a:latin typeface="ui-sans-serif"/>
              </a:rPr>
              <a:t>tinggi</a:t>
            </a:r>
            <a:r>
              <a:rPr lang="en-US" sz="1400" b="0" i="0" dirty="0">
                <a:effectLst/>
                <a:latin typeface="ui-sans-serif"/>
              </a:rPr>
              <a:t> (0.999667). Confusion matrix </a:t>
            </a:r>
            <a:r>
              <a:rPr lang="en-US" sz="1400" b="0" i="0" dirty="0" err="1">
                <a:effectLst/>
                <a:latin typeface="ui-sans-serif"/>
              </a:rPr>
              <a:t>menunjukkan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satu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kasus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positif</a:t>
            </a:r>
            <a:r>
              <a:rPr lang="en-US" sz="1400" b="0" i="0" dirty="0">
                <a:effectLst/>
                <a:latin typeface="ui-sans-serif"/>
              </a:rPr>
              <a:t> yang salah </a:t>
            </a:r>
            <a:r>
              <a:rPr lang="en-US" sz="1400" b="0" i="0" dirty="0" err="1">
                <a:effectLst/>
                <a:latin typeface="ui-sans-serif"/>
              </a:rPr>
              <a:t>diklasifikasikan</a:t>
            </a:r>
            <a:r>
              <a:rPr lang="en-US" sz="1400" b="0" i="0" dirty="0">
                <a:effectLst/>
                <a:latin typeface="ui-sans-serif"/>
              </a:rPr>
              <a:t> (false negative).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1" i="0" dirty="0" err="1">
                <a:effectLst/>
                <a:latin typeface="ui-sans-serif"/>
              </a:rPr>
              <a:t>Dengan</a:t>
            </a:r>
            <a:r>
              <a:rPr lang="en-US" sz="1400" b="1" i="0" dirty="0">
                <a:effectLst/>
                <a:latin typeface="ui-sans-serif"/>
              </a:rPr>
              <a:t> Random Oversampling, Random </a:t>
            </a:r>
            <a:r>
              <a:rPr lang="en-US" sz="1400" b="1" i="0" dirty="0" err="1">
                <a:effectLst/>
                <a:latin typeface="ui-sans-serif"/>
              </a:rPr>
              <a:t>Undersampling</a:t>
            </a:r>
            <a:r>
              <a:rPr lang="en-US" sz="1400" b="1" i="0" dirty="0">
                <a:effectLst/>
                <a:latin typeface="ui-sans-serif"/>
              </a:rPr>
              <a:t>, dan SMOTE</a:t>
            </a:r>
            <a:r>
              <a:rPr lang="en-US" sz="1400" b="0" i="0" dirty="0">
                <a:effectLst/>
                <a:latin typeface="ui-sans-serif"/>
              </a:rPr>
              <a:t>: </a:t>
            </a:r>
            <a:r>
              <a:rPr lang="en-US" sz="1400" b="0" i="0" dirty="0" err="1">
                <a:effectLst/>
                <a:latin typeface="ui-sans-serif"/>
              </a:rPr>
              <a:t>Ketiga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teknik</a:t>
            </a:r>
            <a:r>
              <a:rPr lang="en-US" sz="1400" b="0" i="0" dirty="0">
                <a:effectLst/>
                <a:latin typeface="ui-sans-serif"/>
              </a:rPr>
              <a:t> resampling </a:t>
            </a:r>
            <a:r>
              <a:rPr lang="en-US" sz="1400" b="0" i="0" dirty="0" err="1">
                <a:effectLst/>
                <a:latin typeface="ui-sans-serif"/>
              </a:rPr>
              <a:t>ini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menghasilkan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nilai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sempurna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untuk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semua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metrik</a:t>
            </a:r>
            <a:r>
              <a:rPr lang="en-US" sz="1400" b="0" i="0" dirty="0">
                <a:effectLst/>
                <a:latin typeface="ui-sans-serif"/>
              </a:rPr>
              <a:t> (</a:t>
            </a:r>
            <a:r>
              <a:rPr lang="en-US" sz="1400" b="0" i="0" dirty="0" err="1">
                <a:effectLst/>
                <a:latin typeface="ui-sans-serif"/>
              </a:rPr>
              <a:t>akurasi</a:t>
            </a:r>
            <a:r>
              <a:rPr lang="en-US" sz="1400" b="0" i="0" dirty="0">
                <a:effectLst/>
                <a:latin typeface="ui-sans-serif"/>
              </a:rPr>
              <a:t>, </a:t>
            </a:r>
            <a:r>
              <a:rPr lang="en-US" sz="1400" b="0" i="0" dirty="0" err="1">
                <a:effectLst/>
                <a:latin typeface="ui-sans-serif"/>
              </a:rPr>
              <a:t>presisi</a:t>
            </a:r>
            <a:r>
              <a:rPr lang="en-US" sz="1400" b="0" i="0" dirty="0">
                <a:effectLst/>
                <a:latin typeface="ui-sans-serif"/>
              </a:rPr>
              <a:t>, recall, dan F1-score), </a:t>
            </a:r>
            <a:r>
              <a:rPr lang="en-US" sz="1400" b="0" i="0" dirty="0" err="1">
                <a:effectLst/>
                <a:latin typeface="ui-sans-serif"/>
              </a:rPr>
              <a:t>dengan</a:t>
            </a:r>
            <a:r>
              <a:rPr lang="en-US" sz="1400" b="0" i="0" dirty="0">
                <a:effectLst/>
                <a:latin typeface="ui-sans-serif"/>
              </a:rPr>
              <a:t> confusion matrix yang </a:t>
            </a:r>
            <a:r>
              <a:rPr lang="en-US" sz="1400" b="0" i="0" dirty="0" err="1">
                <a:effectLst/>
                <a:latin typeface="ui-sans-serif"/>
              </a:rPr>
              <a:t>menunjukkan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tidak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ada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kesalahan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klasifikasi</a:t>
            </a:r>
            <a:r>
              <a:rPr lang="en-US" sz="1400" b="0" i="0" dirty="0">
                <a:effectLst/>
                <a:latin typeface="ui-sans-serif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effectLst/>
                <a:latin typeface="ui-sans-serif"/>
              </a:rPr>
              <a:t>Random Forest</a:t>
            </a:r>
            <a:r>
              <a:rPr lang="en-US" sz="14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1" i="0" dirty="0" err="1">
                <a:effectLst/>
                <a:latin typeface="ui-sans-serif"/>
              </a:rPr>
              <a:t>Semua</a:t>
            </a:r>
            <a:r>
              <a:rPr lang="en-US" sz="1400" b="1" i="0" dirty="0">
                <a:effectLst/>
                <a:latin typeface="ui-sans-serif"/>
              </a:rPr>
              <a:t> </a:t>
            </a:r>
            <a:r>
              <a:rPr lang="en-US" sz="1400" b="1" i="0" dirty="0" err="1">
                <a:effectLst/>
                <a:latin typeface="ui-sans-serif"/>
              </a:rPr>
              <a:t>Metode</a:t>
            </a:r>
            <a:r>
              <a:rPr lang="en-US" sz="1400" b="1" i="0" dirty="0">
                <a:effectLst/>
                <a:latin typeface="ui-sans-serif"/>
              </a:rPr>
              <a:t> Resampling (</a:t>
            </a:r>
            <a:r>
              <a:rPr lang="en-US" sz="1400" b="1" i="0" dirty="0" err="1">
                <a:effectLst/>
                <a:latin typeface="ui-sans-serif"/>
              </a:rPr>
              <a:t>termasuk</a:t>
            </a:r>
            <a:r>
              <a:rPr lang="en-US" sz="1400" b="1" i="0" dirty="0">
                <a:effectLst/>
                <a:latin typeface="ui-sans-serif"/>
              </a:rPr>
              <a:t> </a:t>
            </a:r>
            <a:r>
              <a:rPr lang="en-US" sz="1400" b="1" i="0" dirty="0" err="1">
                <a:effectLst/>
                <a:latin typeface="ui-sans-serif"/>
              </a:rPr>
              <a:t>tanpa</a:t>
            </a:r>
            <a:r>
              <a:rPr lang="en-US" sz="1400" b="1" i="0" dirty="0">
                <a:effectLst/>
                <a:latin typeface="ui-sans-serif"/>
              </a:rPr>
              <a:t> resampling)</a:t>
            </a:r>
            <a:r>
              <a:rPr lang="en-US" sz="1400" b="0" i="0" dirty="0">
                <a:effectLst/>
                <a:latin typeface="ui-sans-serif"/>
              </a:rPr>
              <a:t>: Model Random Forest </a:t>
            </a:r>
            <a:r>
              <a:rPr lang="en-US" sz="1400" b="0" i="0" dirty="0" err="1">
                <a:effectLst/>
                <a:latin typeface="ui-sans-serif"/>
              </a:rPr>
              <a:t>menunjukkan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performa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sempurna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dengan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semua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metrik</a:t>
            </a:r>
            <a:r>
              <a:rPr lang="en-US" sz="1400" b="0" i="0" dirty="0">
                <a:effectLst/>
                <a:latin typeface="ui-sans-serif"/>
              </a:rPr>
              <a:t> (</a:t>
            </a:r>
            <a:r>
              <a:rPr lang="en-US" sz="1400" b="0" i="0" dirty="0" err="1">
                <a:effectLst/>
                <a:latin typeface="ui-sans-serif"/>
              </a:rPr>
              <a:t>akurasi</a:t>
            </a:r>
            <a:r>
              <a:rPr lang="en-US" sz="1400" b="0" i="0" dirty="0">
                <a:effectLst/>
                <a:latin typeface="ui-sans-serif"/>
              </a:rPr>
              <a:t>, </a:t>
            </a:r>
            <a:r>
              <a:rPr lang="en-US" sz="1400" b="0" i="0" dirty="0" err="1">
                <a:effectLst/>
                <a:latin typeface="ui-sans-serif"/>
              </a:rPr>
              <a:t>presisi</a:t>
            </a:r>
            <a:r>
              <a:rPr lang="en-US" sz="1400" b="0" i="0" dirty="0">
                <a:effectLst/>
                <a:latin typeface="ui-sans-serif"/>
              </a:rPr>
              <a:t>, recall, dan F1-score) </a:t>
            </a:r>
            <a:r>
              <a:rPr lang="en-US" sz="1400" b="0" i="0" dirty="0" err="1">
                <a:effectLst/>
                <a:latin typeface="ui-sans-serif"/>
              </a:rPr>
              <a:t>mencapai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nilai</a:t>
            </a:r>
            <a:r>
              <a:rPr lang="en-US" sz="1400" b="0" i="0" dirty="0">
                <a:effectLst/>
                <a:latin typeface="ui-sans-serif"/>
              </a:rPr>
              <a:t> 1.0, dan </a:t>
            </a:r>
            <a:r>
              <a:rPr lang="en-US" sz="1400" b="0" i="0" dirty="0" err="1">
                <a:effectLst/>
                <a:latin typeface="ui-sans-serif"/>
              </a:rPr>
              <a:t>tidak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ada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kesalahan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klasifikasi</a:t>
            </a:r>
            <a:r>
              <a:rPr lang="en-US" sz="1400" b="0" i="0" dirty="0">
                <a:effectLst/>
                <a:latin typeface="ui-sans-serif"/>
              </a:rPr>
              <a:t> yang </a:t>
            </a:r>
            <a:r>
              <a:rPr lang="en-US" sz="1400" b="0" i="0" dirty="0" err="1">
                <a:effectLst/>
                <a:latin typeface="ui-sans-serif"/>
              </a:rPr>
              <a:t>tercatat</a:t>
            </a:r>
            <a:r>
              <a:rPr lang="en-US" sz="1400" b="0" i="0" dirty="0">
                <a:effectLst/>
                <a:latin typeface="ui-sans-serif"/>
              </a:rPr>
              <a:t> di confusion matrix.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effectLst/>
                <a:latin typeface="ui-sans-serif"/>
              </a:rPr>
              <a:t>AdaBoost</a:t>
            </a:r>
            <a:r>
              <a:rPr lang="en-US" sz="1400" b="0" i="0" dirty="0">
                <a:effectLst/>
                <a:latin typeface="ui-sans-serif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1" i="0" dirty="0" err="1">
                <a:effectLst/>
                <a:latin typeface="ui-sans-serif"/>
              </a:rPr>
              <a:t>Semua</a:t>
            </a:r>
            <a:r>
              <a:rPr lang="en-US" sz="1400" b="1" i="0" dirty="0">
                <a:effectLst/>
                <a:latin typeface="ui-sans-serif"/>
              </a:rPr>
              <a:t> </a:t>
            </a:r>
            <a:r>
              <a:rPr lang="en-US" sz="1400" b="1" i="0" dirty="0" err="1">
                <a:effectLst/>
                <a:latin typeface="ui-sans-serif"/>
              </a:rPr>
              <a:t>Metode</a:t>
            </a:r>
            <a:r>
              <a:rPr lang="en-US" sz="1400" b="1" i="0" dirty="0">
                <a:effectLst/>
                <a:latin typeface="ui-sans-serif"/>
              </a:rPr>
              <a:t> Resampling (</a:t>
            </a:r>
            <a:r>
              <a:rPr lang="en-US" sz="1400" b="1" i="0" dirty="0" err="1">
                <a:effectLst/>
                <a:latin typeface="ui-sans-serif"/>
              </a:rPr>
              <a:t>termasuk</a:t>
            </a:r>
            <a:r>
              <a:rPr lang="en-US" sz="1400" b="1" i="0" dirty="0">
                <a:effectLst/>
                <a:latin typeface="ui-sans-serif"/>
              </a:rPr>
              <a:t> </a:t>
            </a:r>
            <a:r>
              <a:rPr lang="en-US" sz="1400" b="1" i="0" dirty="0" err="1">
                <a:effectLst/>
                <a:latin typeface="ui-sans-serif"/>
              </a:rPr>
              <a:t>tanpa</a:t>
            </a:r>
            <a:r>
              <a:rPr lang="en-US" sz="1400" b="1" i="0" dirty="0">
                <a:effectLst/>
                <a:latin typeface="ui-sans-serif"/>
              </a:rPr>
              <a:t> resampling)</a:t>
            </a:r>
            <a:r>
              <a:rPr lang="en-US" sz="1400" b="0" i="0" dirty="0">
                <a:effectLst/>
                <a:latin typeface="ui-sans-serif"/>
              </a:rPr>
              <a:t>: Sama </a:t>
            </a:r>
            <a:r>
              <a:rPr lang="en-US" sz="1400" b="0" i="0" dirty="0" err="1">
                <a:effectLst/>
                <a:latin typeface="ui-sans-serif"/>
              </a:rPr>
              <a:t>seperti</a:t>
            </a:r>
            <a:r>
              <a:rPr lang="en-US" sz="1400" b="0" i="0" dirty="0">
                <a:effectLst/>
                <a:latin typeface="ui-sans-serif"/>
              </a:rPr>
              <a:t> Random Forest, model AdaBoost juga </a:t>
            </a:r>
            <a:r>
              <a:rPr lang="en-US" sz="1400" b="0" i="0" dirty="0" err="1">
                <a:effectLst/>
                <a:latin typeface="ui-sans-serif"/>
              </a:rPr>
              <a:t>menunjukkan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performa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sempurna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dengan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semua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metrik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mencapai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nilai</a:t>
            </a:r>
            <a:r>
              <a:rPr lang="en-US" sz="1400" b="0" i="0" dirty="0">
                <a:effectLst/>
                <a:latin typeface="ui-sans-serif"/>
              </a:rPr>
              <a:t> 1.0, dan </a:t>
            </a:r>
            <a:r>
              <a:rPr lang="en-US" sz="1400" b="0" i="0" dirty="0" err="1">
                <a:effectLst/>
                <a:latin typeface="ui-sans-serif"/>
              </a:rPr>
              <a:t>tidak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ada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kesalahan</a:t>
            </a:r>
            <a:r>
              <a:rPr lang="en-US" sz="1400" b="0" i="0" dirty="0">
                <a:effectLst/>
                <a:latin typeface="ui-sans-serif"/>
              </a:rPr>
              <a:t> </a:t>
            </a:r>
            <a:r>
              <a:rPr lang="en-US" sz="1400" b="0" i="0" dirty="0" err="1">
                <a:effectLst/>
                <a:latin typeface="ui-sans-serif"/>
              </a:rPr>
              <a:t>klasifikasi</a:t>
            </a:r>
            <a:r>
              <a:rPr lang="en-US" sz="1400" b="0" i="0" dirty="0">
                <a:effectLst/>
                <a:latin typeface="ui-sans-serif"/>
              </a:rPr>
              <a:t> yang </a:t>
            </a:r>
            <a:r>
              <a:rPr lang="en-US" sz="1400" b="0" i="0" dirty="0" err="1">
                <a:effectLst/>
                <a:latin typeface="ui-sans-serif"/>
              </a:rPr>
              <a:t>tercatat</a:t>
            </a:r>
            <a:r>
              <a:rPr lang="en-US" sz="1400" b="0" i="0" dirty="0">
                <a:effectLst/>
                <a:latin typeface="ui-sans-serif"/>
              </a:rPr>
              <a:t> di confusion matrix.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11CE9-493A-C296-B305-DE59491F7A18}"/>
              </a:ext>
            </a:extLst>
          </p:cNvPr>
          <p:cNvSpPr txBox="1"/>
          <p:nvPr/>
        </p:nvSpPr>
        <p:spPr>
          <a:xfrm>
            <a:off x="311400" y="4677311"/>
            <a:ext cx="111094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ui-sans-serif"/>
              </a:rPr>
              <a:t>Kesimpulan</a:t>
            </a:r>
            <a:r>
              <a:rPr lang="en-US" sz="1600" b="0" i="0" dirty="0">
                <a:effectLst/>
                <a:latin typeface="ui-sans-serif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ui-sans-serif"/>
              </a:rPr>
              <a:t> </a:t>
            </a:r>
            <a:r>
              <a:rPr lang="en-US" sz="1600" b="1" i="0" dirty="0" err="1">
                <a:effectLst/>
                <a:latin typeface="ui-sans-serif"/>
              </a:rPr>
              <a:t>Efektivitas</a:t>
            </a:r>
            <a:r>
              <a:rPr lang="en-US" sz="1600" b="1" i="0" dirty="0">
                <a:effectLst/>
                <a:latin typeface="ui-sans-serif"/>
              </a:rPr>
              <a:t> Resampling</a:t>
            </a:r>
            <a:r>
              <a:rPr lang="en-US" sz="1600" b="0" i="0" dirty="0">
                <a:effectLst/>
                <a:latin typeface="ui-sans-serif"/>
              </a:rPr>
              <a:t>: Teknik resampling, </a:t>
            </a:r>
            <a:r>
              <a:rPr lang="en-US" sz="1600" b="0" i="0" dirty="0" err="1">
                <a:effectLst/>
                <a:latin typeface="ui-sans-serif"/>
              </a:rPr>
              <a:t>baik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itu</a:t>
            </a:r>
            <a:r>
              <a:rPr lang="en-US" sz="1600" b="0" i="0" dirty="0">
                <a:effectLst/>
                <a:latin typeface="ui-sans-serif"/>
              </a:rPr>
              <a:t> Random Oversampling, Random </a:t>
            </a:r>
            <a:r>
              <a:rPr lang="en-US" sz="1600" b="0" i="0" dirty="0" err="1">
                <a:effectLst/>
                <a:latin typeface="ui-sans-serif"/>
              </a:rPr>
              <a:t>Undersampling</a:t>
            </a:r>
            <a:r>
              <a:rPr lang="en-US" sz="1600" b="0" i="0" dirty="0">
                <a:effectLst/>
                <a:latin typeface="ui-sans-serif"/>
              </a:rPr>
              <a:t>, </a:t>
            </a:r>
            <a:r>
              <a:rPr lang="en-US" sz="1600" b="0" i="0" dirty="0" err="1">
                <a:effectLst/>
                <a:latin typeface="ui-sans-serif"/>
              </a:rPr>
              <a:t>maupun</a:t>
            </a:r>
            <a:r>
              <a:rPr lang="en-US" sz="1600" b="0" i="0" dirty="0">
                <a:effectLst/>
                <a:latin typeface="ui-sans-serif"/>
              </a:rPr>
              <a:t> SMOTE, </a:t>
            </a:r>
            <a:r>
              <a:rPr lang="en-US" sz="1600" b="0" i="0" dirty="0" err="1">
                <a:effectLst/>
                <a:latin typeface="ui-sans-serif"/>
              </a:rPr>
              <a:t>tampaknya</a:t>
            </a:r>
            <a:r>
              <a:rPr lang="en-US" sz="1600" b="0" i="0" dirty="0">
                <a:effectLst/>
                <a:latin typeface="ui-sans-serif"/>
              </a:rPr>
              <a:t> sangat </a:t>
            </a:r>
            <a:r>
              <a:rPr lang="en-US" sz="1600" b="0" i="0" dirty="0" err="1">
                <a:effectLst/>
                <a:latin typeface="ui-sans-serif"/>
              </a:rPr>
              <a:t>efektif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meningkatkan</a:t>
            </a:r>
            <a:r>
              <a:rPr lang="en-US" sz="1600" b="0" i="0" dirty="0">
                <a:effectLst/>
                <a:latin typeface="ui-sans-serif"/>
              </a:rPr>
              <a:t> recall </a:t>
            </a:r>
            <a:r>
              <a:rPr lang="en-US" sz="1600" b="0" i="0" dirty="0" err="1">
                <a:effectLst/>
                <a:latin typeface="ui-sans-serif"/>
              </a:rPr>
              <a:t>untuk</a:t>
            </a:r>
            <a:r>
              <a:rPr lang="en-US" sz="1600" b="0" i="0" dirty="0">
                <a:effectLst/>
                <a:latin typeface="ui-sans-serif"/>
              </a:rPr>
              <a:t> Logistic Regression, yang pada </a:t>
            </a:r>
            <a:r>
              <a:rPr lang="en-US" sz="1600" b="0" i="0" dirty="0" err="1">
                <a:effectLst/>
                <a:latin typeface="ui-sans-serif"/>
              </a:rPr>
              <a:t>awalnya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tanpa</a:t>
            </a:r>
            <a:r>
              <a:rPr lang="en-US" sz="1600" b="0" i="0" dirty="0">
                <a:effectLst/>
                <a:latin typeface="ui-sans-serif"/>
              </a:rPr>
              <a:t> resampling </a:t>
            </a:r>
            <a:r>
              <a:rPr lang="en-US" sz="1600" b="0" i="0" dirty="0" err="1">
                <a:effectLst/>
                <a:latin typeface="ui-sans-serif"/>
              </a:rPr>
              <a:t>memiliki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satu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kesalahan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mengklasifikasikan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kasus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positif</a:t>
            </a:r>
            <a:r>
              <a:rPr lang="en-US" sz="1600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ui-sans-serif"/>
              </a:rPr>
              <a:t> Performa Model</a:t>
            </a:r>
            <a:r>
              <a:rPr lang="en-US" sz="1600" b="0" i="0" dirty="0">
                <a:effectLst/>
                <a:latin typeface="ui-sans-serif"/>
              </a:rPr>
              <a:t>: Random Forest dan AdaBoost </a:t>
            </a:r>
            <a:r>
              <a:rPr lang="en-US" sz="1600" b="0" i="0" dirty="0" err="1">
                <a:effectLst/>
                <a:latin typeface="ui-sans-serif"/>
              </a:rPr>
              <a:t>menunjukkan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keunggulan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konsisten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semua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kondisi</a:t>
            </a:r>
            <a:r>
              <a:rPr lang="en-US" sz="1600" b="0" i="0" dirty="0">
                <a:effectLst/>
                <a:latin typeface="ui-sans-serif"/>
              </a:rPr>
              <a:t> resampling, yang </a:t>
            </a:r>
            <a:r>
              <a:rPr lang="en-US" sz="1600" b="0" i="0" dirty="0" err="1">
                <a:effectLst/>
                <a:latin typeface="ui-sans-serif"/>
              </a:rPr>
              <a:t>menandakan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kedua</a:t>
            </a:r>
            <a:r>
              <a:rPr lang="en-US" sz="1600" b="0" i="0" dirty="0">
                <a:effectLst/>
                <a:latin typeface="ui-sans-serif"/>
              </a:rPr>
              <a:t> model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mungkin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lebih</a:t>
            </a:r>
            <a:r>
              <a:rPr lang="en-US" sz="1600" b="0" i="0" dirty="0">
                <a:effectLst/>
                <a:latin typeface="ui-sans-serif"/>
              </a:rPr>
              <a:t> robust </a:t>
            </a:r>
            <a:r>
              <a:rPr lang="en-US" sz="1600" b="0" i="0" dirty="0" err="1">
                <a:effectLst/>
                <a:latin typeface="ui-sans-serif"/>
              </a:rPr>
              <a:t>terhadap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ketidakseimbangan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kelas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dibandingkan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Logistic Regression.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ui-sans-serif"/>
              </a:rPr>
              <a:t> </a:t>
            </a:r>
            <a:r>
              <a:rPr lang="en-US" sz="1600" b="1" i="0" dirty="0" err="1">
                <a:effectLst/>
                <a:latin typeface="ui-sans-serif"/>
              </a:rPr>
              <a:t>Pilihan</a:t>
            </a:r>
            <a:r>
              <a:rPr lang="en-US" sz="1600" b="1" i="0" dirty="0">
                <a:effectLst/>
                <a:latin typeface="ui-sans-serif"/>
              </a:rPr>
              <a:t> Model</a:t>
            </a:r>
            <a:r>
              <a:rPr lang="en-US" sz="1600" b="0" i="0" dirty="0">
                <a:effectLst/>
                <a:latin typeface="ui-sans-serif"/>
              </a:rPr>
              <a:t>: </a:t>
            </a:r>
            <a:r>
              <a:rPr lang="en-US" sz="1600" b="0" i="0" dirty="0" err="1">
                <a:effectLst/>
                <a:latin typeface="ui-sans-serif"/>
              </a:rPr>
              <a:t>Dalam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konteks</a:t>
            </a:r>
            <a:r>
              <a:rPr lang="en-US" sz="1600" b="0" i="0" dirty="0">
                <a:effectLst/>
                <a:latin typeface="ui-sans-serif"/>
              </a:rPr>
              <a:t> data </a:t>
            </a:r>
            <a:r>
              <a:rPr lang="en-US" sz="1600" b="0" i="0" dirty="0" err="1">
                <a:effectLst/>
                <a:latin typeface="ui-sans-serif"/>
              </a:rPr>
              <a:t>ini</a:t>
            </a:r>
            <a:r>
              <a:rPr lang="en-US" sz="1600" b="0" i="0" dirty="0">
                <a:effectLst/>
                <a:latin typeface="ui-sans-serif"/>
              </a:rPr>
              <a:t>, Random Forest dan AdaBoost </a:t>
            </a:r>
            <a:r>
              <a:rPr lang="en-US" sz="1600" b="0" i="0" dirty="0" err="1">
                <a:effectLst/>
                <a:latin typeface="ui-sans-serif"/>
              </a:rPr>
              <a:t>merupakan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pilihan</a:t>
            </a:r>
            <a:r>
              <a:rPr lang="en-US" sz="1600" b="0" i="0" dirty="0">
                <a:effectLst/>
                <a:latin typeface="ui-sans-serif"/>
              </a:rPr>
              <a:t> yang </a:t>
            </a:r>
            <a:r>
              <a:rPr lang="en-US" sz="1600" b="0" i="0" dirty="0" err="1">
                <a:effectLst/>
                <a:latin typeface="ui-sans-serif"/>
              </a:rPr>
              <a:t>lebih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baik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jika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dibandingkan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dengan</a:t>
            </a:r>
            <a:r>
              <a:rPr lang="en-US" sz="1600" b="0" i="0" dirty="0">
                <a:effectLst/>
                <a:latin typeface="ui-sans-serif"/>
              </a:rPr>
              <a:t> Logistic Regression, </a:t>
            </a:r>
            <a:r>
              <a:rPr lang="en-US" sz="1600" b="0" i="0" dirty="0" err="1">
                <a:effectLst/>
                <a:latin typeface="ui-sans-serif"/>
              </a:rPr>
              <a:t>terutama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ketika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tidak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menggunakan</a:t>
            </a:r>
            <a:r>
              <a:rPr lang="en-US" sz="1600" b="0" i="0" dirty="0">
                <a:effectLst/>
                <a:latin typeface="ui-sans-serif"/>
              </a:rPr>
              <a:t> </a:t>
            </a:r>
            <a:r>
              <a:rPr lang="en-US" sz="1600" b="0" i="0" dirty="0" err="1">
                <a:effectLst/>
                <a:latin typeface="ui-sans-serif"/>
              </a:rPr>
              <a:t>teknik</a:t>
            </a:r>
            <a:r>
              <a:rPr lang="en-US" sz="1600" b="0" i="0" dirty="0">
                <a:effectLst/>
                <a:latin typeface="ui-sans-serif"/>
              </a:rPr>
              <a:t> resampling.</a:t>
            </a:r>
          </a:p>
        </p:txBody>
      </p:sp>
    </p:spTree>
    <p:extLst>
      <p:ext uri="{BB962C8B-B14F-4D97-AF65-F5344CB8AC3E}">
        <p14:creationId xmlns:p14="http://schemas.microsoft.com/office/powerpoint/2010/main" val="141287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C569-E911-15D1-A4BA-4EA04FC0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DC5F0B-F495-2D45-06EA-E60F78D1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27" y="2587752"/>
            <a:ext cx="10353762" cy="1257300"/>
          </a:xfrm>
        </p:spPr>
        <p:txBody>
          <a:bodyPr/>
          <a:lstStyle/>
          <a:p>
            <a:r>
              <a:rPr lang="en-ID" sz="4800" b="1" dirty="0">
                <a:latin typeface="ui-sans-serif"/>
              </a:rPr>
              <a:t>TERIMA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4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6A66-E607-494C-B71B-28744159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CB23-CEA3-2DD4-E874-62D5682D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i-sans-serif"/>
              </a:rPr>
              <a:t>Nama Project: </a:t>
            </a:r>
            <a:r>
              <a:rPr lang="en-US" b="1" dirty="0">
                <a:latin typeface="ui-sans-serif"/>
                <a:cs typeface="Arial" panose="020B0604020202020204" pitchFamily="34" charset="0"/>
              </a:rPr>
              <a:t>Fraud Detection</a:t>
            </a:r>
          </a:p>
          <a:p>
            <a:r>
              <a:rPr lang="en-US" dirty="0">
                <a:latin typeface="ui-sans-serif"/>
                <a:cs typeface="Arial" panose="020B0604020202020204" pitchFamily="34" charset="0"/>
              </a:rPr>
              <a:t>28 </a:t>
            </a:r>
            <a:r>
              <a:rPr lang="en-US" dirty="0" err="1">
                <a:latin typeface="ui-sans-serif"/>
                <a:cs typeface="Arial" panose="020B0604020202020204" pitchFamily="34" charset="0"/>
              </a:rPr>
              <a:t>Februari</a:t>
            </a:r>
            <a:r>
              <a:rPr lang="en-US" dirty="0">
                <a:latin typeface="ui-sans-serif"/>
                <a:cs typeface="Arial" panose="020B0604020202020204" pitchFamily="34" charset="0"/>
              </a:rPr>
              <a:t> 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F6A69A-25EA-0288-6BD5-6DCC540F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2036826"/>
            <a:ext cx="4443212" cy="44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aud Stock Illustrations – 61,651 Fraud Stock Illustrations ...">
            <a:extLst>
              <a:ext uri="{FF2B5EF4-FFF2-40B4-BE49-F238E27FC236}">
                <a16:creationId xmlns:a16="http://schemas.microsoft.com/office/drawing/2014/main" id="{85E8C8B4-FDAA-C885-1FA2-62E08FF83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12" y="3429000"/>
            <a:ext cx="3130594" cy="20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6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3CFA-BDB1-8227-FD67-43FD6718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LATAR BELAKANG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2B001-84DA-FB71-3C8C-5975B34E14E3}"/>
              </a:ext>
            </a:extLst>
          </p:cNvPr>
          <p:cNvSpPr txBox="1"/>
          <p:nvPr/>
        </p:nvSpPr>
        <p:spPr>
          <a:xfrm>
            <a:off x="121920" y="2039112"/>
            <a:ext cx="4115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sng" dirty="0" err="1">
                <a:effectLst/>
                <a:latin typeface="ui-sans-serif"/>
              </a:rPr>
              <a:t>Transformasi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Transaksi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Keuangan</a:t>
            </a:r>
            <a:endParaRPr lang="en-US" b="1" i="0" u="sng" dirty="0">
              <a:effectLst/>
              <a:latin typeface="ui-sans-serif"/>
            </a:endParaRPr>
          </a:p>
          <a:p>
            <a:r>
              <a:rPr lang="en-US" b="0" i="0" dirty="0" err="1">
                <a:effectLst/>
                <a:latin typeface="ui-sans-serif"/>
              </a:rPr>
              <a:t>Transaksi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keuangan</a:t>
            </a:r>
            <a:r>
              <a:rPr lang="en-US" b="0" i="0" dirty="0">
                <a:effectLst/>
                <a:latin typeface="ui-sans-serif"/>
              </a:rPr>
              <a:t> digital </a:t>
            </a:r>
            <a:r>
              <a:rPr lang="en-US" b="0" i="0" dirty="0" err="1">
                <a:effectLst/>
                <a:latin typeface="ui-sans-serif"/>
              </a:rPr>
              <a:t>telah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menjadi</a:t>
            </a:r>
            <a:r>
              <a:rPr lang="en-US" b="0" i="0" dirty="0">
                <a:effectLst/>
                <a:latin typeface="ui-sans-serif"/>
              </a:rPr>
              <a:t> integral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kehidupan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sehari-hari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mencakup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berbagai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aktivitas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mulai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pembelian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harian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hingga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transaksi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bisnis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besar</a:t>
            </a:r>
            <a:r>
              <a:rPr lang="en-US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7BB1A-396F-74C3-B995-82BE2661991B}"/>
              </a:ext>
            </a:extLst>
          </p:cNvPr>
          <p:cNvSpPr txBox="1"/>
          <p:nvPr/>
        </p:nvSpPr>
        <p:spPr>
          <a:xfrm>
            <a:off x="4877562" y="2033452"/>
            <a:ext cx="31939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 err="1">
                <a:effectLst/>
                <a:latin typeface="ui-sans-serif"/>
              </a:rPr>
              <a:t>Peningkatan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Risiko</a:t>
            </a:r>
            <a:r>
              <a:rPr lang="en-US" b="1" i="0" u="sng" dirty="0">
                <a:effectLst/>
                <a:latin typeface="ui-sans-serif"/>
              </a:rPr>
              <a:t> Fraud</a:t>
            </a:r>
            <a:endParaRPr lang="en-US" u="sng" dirty="0">
              <a:latin typeface="ui-sans-serif"/>
            </a:endParaRPr>
          </a:p>
          <a:p>
            <a:r>
              <a:rPr lang="en-US" b="0" i="0" dirty="0" err="1">
                <a:effectLst/>
                <a:latin typeface="ui-sans-serif"/>
              </a:rPr>
              <a:t>Kemudahan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akses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transaksi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keuangan</a:t>
            </a:r>
            <a:r>
              <a:rPr lang="en-US" b="0" i="0" dirty="0">
                <a:effectLst/>
                <a:latin typeface="ui-sans-serif"/>
              </a:rPr>
              <a:t> digital </a:t>
            </a:r>
            <a:r>
              <a:rPr lang="en-US" b="0" i="0" dirty="0" err="1">
                <a:effectLst/>
                <a:latin typeface="ui-sans-serif"/>
              </a:rPr>
              <a:t>meningkatkan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potensi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terjadinya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tindakan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penipuan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dapat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menimbulkan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kerugian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besar</a:t>
            </a:r>
            <a:r>
              <a:rPr lang="en-US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C38A020E-7C72-D789-ED5B-FBEED0B76562}"/>
              </a:ext>
            </a:extLst>
          </p:cNvPr>
          <p:cNvSpPr/>
          <p:nvPr/>
        </p:nvSpPr>
        <p:spPr>
          <a:xfrm>
            <a:off x="4195572" y="2604938"/>
            <a:ext cx="640080" cy="50292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6B76-5482-5DAD-EDC4-CE9BAB06ED6A}"/>
              </a:ext>
            </a:extLst>
          </p:cNvPr>
          <p:cNvSpPr txBox="1"/>
          <p:nvPr/>
        </p:nvSpPr>
        <p:spPr>
          <a:xfrm>
            <a:off x="8470021" y="2039112"/>
            <a:ext cx="34015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 err="1">
                <a:effectLst/>
                <a:latin typeface="ui-sans-serif"/>
              </a:rPr>
              <a:t>Dampak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Kerugian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Finansial</a:t>
            </a:r>
            <a:r>
              <a:rPr lang="en-US" b="1" i="0" u="sng" dirty="0">
                <a:effectLst/>
                <a:latin typeface="ui-sans-serif"/>
              </a:rPr>
              <a:t> dan </a:t>
            </a:r>
            <a:r>
              <a:rPr lang="en-US" b="1" i="0" u="sng" dirty="0" err="1">
                <a:effectLst/>
                <a:latin typeface="ui-sans-serif"/>
              </a:rPr>
              <a:t>Kepercayaan</a:t>
            </a:r>
            <a:endParaRPr lang="en-US" u="sng" dirty="0">
              <a:latin typeface="ui-sans-serif"/>
            </a:endParaRPr>
          </a:p>
          <a:p>
            <a:r>
              <a:rPr lang="en-US" b="0" i="0" dirty="0">
                <a:effectLst/>
                <a:latin typeface="ui-sans-serif"/>
              </a:rPr>
              <a:t>Fraud </a:t>
            </a:r>
            <a:r>
              <a:rPr lang="en-US" b="0" i="0" dirty="0" err="1">
                <a:effectLst/>
                <a:latin typeface="ui-sans-serif"/>
              </a:rPr>
              <a:t>tidak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hanya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menyebabkan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kerugian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finansial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tetapi</a:t>
            </a:r>
            <a:r>
              <a:rPr lang="en-US" b="0" i="0" dirty="0">
                <a:effectLst/>
                <a:latin typeface="ui-sans-serif"/>
              </a:rPr>
              <a:t> juga </a:t>
            </a:r>
            <a:r>
              <a:rPr lang="en-US" b="0" i="0" dirty="0" err="1">
                <a:effectLst/>
                <a:latin typeface="ui-sans-serif"/>
              </a:rPr>
              <a:t>menurunkan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kepercayaan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publik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terhadap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sistem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keuangan</a:t>
            </a:r>
            <a:endParaRPr lang="en-US" dirty="0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B5AD7881-A48F-0466-F388-A69C2C401E6F}"/>
              </a:ext>
            </a:extLst>
          </p:cNvPr>
          <p:cNvSpPr/>
          <p:nvPr/>
        </p:nvSpPr>
        <p:spPr>
          <a:xfrm>
            <a:off x="7671054" y="2693750"/>
            <a:ext cx="640080" cy="50292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B4B31-BF3A-055F-7C3C-ADE70223E357}"/>
              </a:ext>
            </a:extLst>
          </p:cNvPr>
          <p:cNvSpPr txBox="1"/>
          <p:nvPr/>
        </p:nvSpPr>
        <p:spPr>
          <a:xfrm>
            <a:off x="7334455" y="4526441"/>
            <a:ext cx="4193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 err="1">
                <a:effectLst/>
                <a:latin typeface="ui-sans-serif"/>
              </a:rPr>
              <a:t>Kebutuhan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Teknologi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Deteksi</a:t>
            </a:r>
            <a:r>
              <a:rPr lang="en-US" b="1" i="0" u="sng" dirty="0">
                <a:effectLst/>
                <a:latin typeface="ui-sans-serif"/>
              </a:rPr>
              <a:t> Fraud yang </a:t>
            </a:r>
            <a:r>
              <a:rPr lang="en-US" b="1" i="0" u="sng" dirty="0" err="1">
                <a:effectLst/>
                <a:latin typeface="ui-sans-serif"/>
              </a:rPr>
              <a:t>Efektif</a:t>
            </a:r>
            <a:endParaRPr lang="en-US" b="1" i="0" u="sng" dirty="0">
              <a:effectLst/>
              <a:latin typeface="ui-sans-serif"/>
            </a:endParaRPr>
          </a:p>
          <a:p>
            <a:r>
              <a:rPr lang="en-US" b="0" i="0" dirty="0" err="1">
                <a:effectLst/>
                <a:latin typeface="ui-sans-serif"/>
              </a:rPr>
              <a:t>Peningkatan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inovasi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sistem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deteksi</a:t>
            </a:r>
            <a:r>
              <a:rPr lang="en-US" b="0" i="0" dirty="0">
                <a:effectLst/>
                <a:latin typeface="ui-sans-serif"/>
              </a:rPr>
              <a:t> fraud </a:t>
            </a:r>
            <a:r>
              <a:rPr lang="en-US" b="0" i="0" dirty="0" err="1">
                <a:effectLst/>
                <a:latin typeface="ui-sans-serif"/>
              </a:rPr>
              <a:t>menjadi</a:t>
            </a:r>
            <a:r>
              <a:rPr lang="en-US" b="0" i="0" dirty="0">
                <a:effectLst/>
                <a:latin typeface="ui-sans-serif"/>
              </a:rPr>
              <a:t> sangat </a:t>
            </a:r>
            <a:r>
              <a:rPr lang="en-US" b="0" i="0" dirty="0" err="1">
                <a:effectLst/>
                <a:latin typeface="ui-sans-serif"/>
              </a:rPr>
              <a:t>penting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mengatasi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kerugian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memulihkan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kepercayaan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pengguna</a:t>
            </a:r>
            <a:r>
              <a:rPr lang="en-US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F79A8736-CE69-6F5E-8581-DF4650B2B12A}"/>
              </a:ext>
            </a:extLst>
          </p:cNvPr>
          <p:cNvSpPr/>
          <p:nvPr/>
        </p:nvSpPr>
        <p:spPr>
          <a:xfrm rot="5400000">
            <a:off x="9320413" y="3856358"/>
            <a:ext cx="640080" cy="50292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F9457-D557-D63C-DC56-07BA982C8A40}"/>
              </a:ext>
            </a:extLst>
          </p:cNvPr>
          <p:cNvSpPr txBox="1"/>
          <p:nvPr/>
        </p:nvSpPr>
        <p:spPr>
          <a:xfrm>
            <a:off x="2061188" y="4526441"/>
            <a:ext cx="4193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 err="1">
                <a:effectLst/>
                <a:latin typeface="ui-sans-serif"/>
              </a:rPr>
              <a:t>Pemanfaatan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Kecerdasan</a:t>
            </a:r>
            <a:r>
              <a:rPr lang="en-US" b="1" i="0" u="sng" dirty="0">
                <a:effectLst/>
                <a:latin typeface="ui-sans-serif"/>
              </a:rPr>
              <a:t> </a:t>
            </a:r>
            <a:r>
              <a:rPr lang="en-US" b="1" i="0" u="sng" dirty="0" err="1">
                <a:effectLst/>
                <a:latin typeface="ui-sans-serif"/>
              </a:rPr>
              <a:t>Buatan</a:t>
            </a:r>
            <a:endParaRPr lang="en-US" b="1" i="0" u="sng" dirty="0">
              <a:effectLst/>
              <a:latin typeface="ui-sans-serif"/>
            </a:endParaRPr>
          </a:p>
          <a:p>
            <a:r>
              <a:rPr lang="en-US" b="0" i="0" dirty="0" err="1">
                <a:effectLst/>
                <a:latin typeface="ui-sans-serif"/>
              </a:rPr>
              <a:t>Penggunaan</a:t>
            </a:r>
            <a:r>
              <a:rPr lang="en-US" b="0" i="0" dirty="0">
                <a:effectLst/>
                <a:latin typeface="ui-sans-serif"/>
              </a:rPr>
              <a:t> AI dan </a:t>
            </a:r>
            <a:r>
              <a:rPr lang="en-US" b="0" i="0" dirty="0" err="1">
                <a:effectLst/>
                <a:latin typeface="ui-sans-serif"/>
              </a:rPr>
              <a:t>pembelajaran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mesin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menawarkan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kemungkinan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mengembangkan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sistem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dapat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secara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akurat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mendeteksi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mempelajari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pola-pola</a:t>
            </a:r>
            <a:r>
              <a:rPr lang="en-US" b="0" i="0" dirty="0">
                <a:effectLst/>
                <a:latin typeface="ui-sans-serif"/>
              </a:rPr>
              <a:t> fraud </a:t>
            </a:r>
            <a:r>
              <a:rPr lang="en-US" b="0" i="0" dirty="0" err="1">
                <a:effectLst/>
                <a:latin typeface="ui-sans-serif"/>
              </a:rPr>
              <a:t>dari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waktu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waktu</a:t>
            </a:r>
            <a:r>
              <a:rPr lang="en-US" b="0" i="0" dirty="0">
                <a:effectLst/>
                <a:latin typeface="ui-sans-serif"/>
              </a:rPr>
              <a:t>.</a:t>
            </a: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F835D3F9-415F-0EFB-8483-B1EBA539C34C}"/>
              </a:ext>
            </a:extLst>
          </p:cNvPr>
          <p:cNvSpPr/>
          <p:nvPr/>
        </p:nvSpPr>
        <p:spPr>
          <a:xfrm rot="10800000">
            <a:off x="6474518" y="5152144"/>
            <a:ext cx="640080" cy="502920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68CB-0240-A042-CB00-6258F4E4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TUJUAN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A780D-0732-F472-2013-4F61C5669DB6}"/>
              </a:ext>
            </a:extLst>
          </p:cNvPr>
          <p:cNvSpPr txBox="1"/>
          <p:nvPr/>
        </p:nvSpPr>
        <p:spPr>
          <a:xfrm>
            <a:off x="669798" y="1866900"/>
            <a:ext cx="84193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sng" dirty="0" err="1">
                <a:effectLst/>
                <a:latin typeface="ui-sans-serif"/>
              </a:rPr>
              <a:t>Tujuan</a:t>
            </a:r>
            <a:r>
              <a:rPr lang="en-US" sz="2400" b="1" i="0" u="sng" dirty="0">
                <a:effectLst/>
                <a:latin typeface="ui-sans-serif"/>
              </a:rPr>
              <a:t> Project 2: Fraud Detection</a:t>
            </a:r>
            <a:endParaRPr lang="en-US" sz="2400" u="sng" dirty="0">
              <a:latin typeface="ui-sans-serif"/>
            </a:endParaRPr>
          </a:p>
          <a:p>
            <a:pPr marL="457200" indent="-457200">
              <a:buAutoNum type="arabicPeriod"/>
            </a:pPr>
            <a:r>
              <a:rPr lang="en-US" sz="2400" b="0" i="0" dirty="0" err="1">
                <a:effectLst/>
                <a:latin typeface="ui-sans-serif"/>
              </a:rPr>
              <a:t>Mengembangkan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sistem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deteksi</a:t>
            </a:r>
            <a:r>
              <a:rPr lang="en-US" sz="2400" b="0" i="0" dirty="0">
                <a:effectLst/>
                <a:latin typeface="ui-sans-serif"/>
              </a:rPr>
              <a:t> fraud </a:t>
            </a:r>
            <a:r>
              <a:rPr lang="en-US" sz="2400" b="0" i="0" dirty="0" err="1">
                <a:effectLst/>
                <a:latin typeface="ui-sans-serif"/>
              </a:rPr>
              <a:t>berbasis</a:t>
            </a:r>
            <a:r>
              <a:rPr lang="en-US" sz="2400" b="0" i="0" dirty="0">
                <a:effectLst/>
                <a:latin typeface="ui-sans-serif"/>
              </a:rPr>
              <a:t> AI yang </a:t>
            </a:r>
            <a:r>
              <a:rPr lang="en-US" sz="2400" b="0" i="0" dirty="0" err="1">
                <a:effectLst/>
                <a:latin typeface="ui-sans-serif"/>
              </a:rPr>
              <a:t>tidak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hanya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mendeteksi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tetapi</a:t>
            </a:r>
            <a:r>
              <a:rPr lang="en-US" sz="2400" b="0" i="0" dirty="0">
                <a:effectLst/>
                <a:latin typeface="ui-sans-serif"/>
              </a:rPr>
              <a:t> juga </a:t>
            </a:r>
            <a:r>
              <a:rPr lang="en-US" sz="2400" b="0" i="0" dirty="0" err="1">
                <a:effectLst/>
                <a:latin typeface="ui-sans-serif"/>
              </a:rPr>
              <a:t>memonitor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transaksi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mencurigakan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dengan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algoritma</a:t>
            </a:r>
            <a:r>
              <a:rPr lang="en-US" sz="2400" b="0" i="0" dirty="0">
                <a:effectLst/>
                <a:latin typeface="ui-sans-serif"/>
              </a:rPr>
              <a:t> yang </a:t>
            </a:r>
            <a:r>
              <a:rPr lang="en-US" sz="2400" b="0" i="0" dirty="0" err="1">
                <a:effectLst/>
                <a:latin typeface="ui-sans-serif"/>
              </a:rPr>
              <a:t>terus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diperbaharui</a:t>
            </a:r>
            <a:r>
              <a:rPr lang="en-US" sz="2400" b="0" i="0" dirty="0">
                <a:effectLst/>
                <a:latin typeface="ui-sans-serif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 b="1" i="0" dirty="0" err="1">
                <a:effectLst/>
                <a:latin typeface="ui-sans-serif"/>
              </a:rPr>
              <a:t>Pengembangan</a:t>
            </a:r>
            <a:r>
              <a:rPr lang="en-US" sz="2400" b="1" i="0" dirty="0">
                <a:effectLst/>
                <a:latin typeface="ui-sans-serif"/>
              </a:rPr>
              <a:t> </a:t>
            </a:r>
            <a:r>
              <a:rPr lang="en-US" sz="2400" b="1" i="0" dirty="0" err="1">
                <a:effectLst/>
                <a:latin typeface="ui-sans-serif"/>
              </a:rPr>
              <a:t>Sistem</a:t>
            </a:r>
            <a:r>
              <a:rPr lang="en-US" sz="2400" b="1" i="0" dirty="0">
                <a:effectLst/>
                <a:latin typeface="ui-sans-serif"/>
              </a:rPr>
              <a:t> </a:t>
            </a:r>
            <a:r>
              <a:rPr lang="en-US" sz="2400" b="1" i="0" dirty="0" err="1">
                <a:effectLst/>
                <a:latin typeface="ui-sans-serif"/>
              </a:rPr>
              <a:t>Adaptif</a:t>
            </a:r>
            <a:r>
              <a:rPr lang="en-US" sz="2400" dirty="0">
                <a:latin typeface="ui-sans-serif"/>
              </a:rPr>
              <a:t>, </a:t>
            </a:r>
            <a:r>
              <a:rPr lang="en-US" sz="2400" b="0" i="0" dirty="0" err="1">
                <a:effectLst/>
                <a:latin typeface="ui-sans-serif"/>
              </a:rPr>
              <a:t>Sistem</a:t>
            </a:r>
            <a:r>
              <a:rPr lang="en-US" sz="2400" b="0" i="0" dirty="0">
                <a:effectLst/>
                <a:latin typeface="ui-sans-serif"/>
              </a:rPr>
              <a:t> yang </a:t>
            </a:r>
            <a:r>
              <a:rPr lang="en-US" sz="2400" b="0" i="0" dirty="0" err="1">
                <a:effectLst/>
                <a:latin typeface="ui-sans-serif"/>
              </a:rPr>
              <a:t>dirancang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diharapkan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mampu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beradaptasi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dengan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taktik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penipuan</a:t>
            </a:r>
            <a:r>
              <a:rPr lang="en-US" sz="2400" b="0" i="0" dirty="0">
                <a:effectLst/>
                <a:latin typeface="ui-sans-serif"/>
              </a:rPr>
              <a:t> yang </a:t>
            </a:r>
            <a:r>
              <a:rPr lang="en-US" sz="2400" b="0" i="0" dirty="0" err="1">
                <a:effectLst/>
                <a:latin typeface="ui-sans-serif"/>
              </a:rPr>
              <a:t>berubah-ubah</a:t>
            </a:r>
            <a:r>
              <a:rPr lang="en-US" sz="2400" b="0" i="0" dirty="0">
                <a:effectLst/>
                <a:latin typeface="ui-sans-serif"/>
              </a:rPr>
              <a:t>, </a:t>
            </a:r>
            <a:r>
              <a:rPr lang="en-US" sz="2400" b="0" i="0" dirty="0" err="1">
                <a:effectLst/>
                <a:latin typeface="ui-sans-serif"/>
              </a:rPr>
              <a:t>sehingga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meningkatkan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efektivitas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pencegahan</a:t>
            </a:r>
            <a:r>
              <a:rPr lang="en-US" sz="2400" b="0" i="0" dirty="0">
                <a:effectLst/>
                <a:latin typeface="ui-sans-serif"/>
              </a:rPr>
              <a:t> fraud.</a:t>
            </a:r>
          </a:p>
          <a:p>
            <a:pPr marL="457200" indent="-457200">
              <a:buFontTx/>
              <a:buAutoNum type="arabicPeriod"/>
            </a:pPr>
            <a:r>
              <a:rPr lang="en-US" sz="2400" b="1" i="0" dirty="0" err="1">
                <a:effectLst/>
                <a:latin typeface="ui-sans-serif"/>
              </a:rPr>
              <a:t>Kontribusi</a:t>
            </a:r>
            <a:r>
              <a:rPr lang="en-US" sz="2400" b="1" i="0" dirty="0">
                <a:effectLst/>
                <a:latin typeface="ui-sans-serif"/>
              </a:rPr>
              <a:t> </a:t>
            </a:r>
            <a:r>
              <a:rPr lang="en-US" sz="2400" b="1" i="0" dirty="0" err="1">
                <a:effectLst/>
                <a:latin typeface="ui-sans-serif"/>
              </a:rPr>
              <a:t>Terhadap</a:t>
            </a:r>
            <a:r>
              <a:rPr lang="en-US" sz="2400" b="1" i="0" dirty="0">
                <a:effectLst/>
                <a:latin typeface="ui-sans-serif"/>
              </a:rPr>
              <a:t> </a:t>
            </a:r>
            <a:r>
              <a:rPr lang="en-US" sz="2400" b="1" i="0" dirty="0" err="1">
                <a:effectLst/>
                <a:latin typeface="ui-sans-serif"/>
              </a:rPr>
              <a:t>Keamanan</a:t>
            </a:r>
            <a:r>
              <a:rPr lang="en-US" sz="2400" b="1" i="0" dirty="0">
                <a:effectLst/>
                <a:latin typeface="ui-sans-serif"/>
              </a:rPr>
              <a:t> </a:t>
            </a:r>
            <a:r>
              <a:rPr lang="en-US" sz="2400" b="1" i="0" dirty="0" err="1">
                <a:effectLst/>
                <a:latin typeface="ui-sans-serif"/>
              </a:rPr>
              <a:t>Finansial</a:t>
            </a:r>
            <a:r>
              <a:rPr lang="en-US" sz="2400" dirty="0">
                <a:latin typeface="ui-sans-serif"/>
              </a:rPr>
              <a:t>, </a:t>
            </a:r>
            <a:r>
              <a:rPr lang="en-US" sz="2400" b="0" i="0" dirty="0" err="1">
                <a:effectLst/>
                <a:latin typeface="ui-sans-serif"/>
              </a:rPr>
              <a:t>diharapkan</a:t>
            </a:r>
            <a:r>
              <a:rPr lang="en-US" sz="2400" b="0" i="0" dirty="0">
                <a:effectLst/>
                <a:latin typeface="ui-sans-serif"/>
              </a:rPr>
              <a:t>, </a:t>
            </a:r>
            <a:r>
              <a:rPr lang="en-US" sz="2400" b="0" i="0" dirty="0" err="1">
                <a:effectLst/>
                <a:latin typeface="ui-sans-serif"/>
              </a:rPr>
              <a:t>sistem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ini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akan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berkontribusi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besar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dalam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membangun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sistem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keuangan</a:t>
            </a:r>
            <a:r>
              <a:rPr lang="en-US" sz="2400" b="0" i="0" dirty="0">
                <a:effectLst/>
                <a:latin typeface="ui-sans-serif"/>
              </a:rPr>
              <a:t> yang </a:t>
            </a:r>
            <a:r>
              <a:rPr lang="en-US" sz="2400" b="0" i="0" dirty="0" err="1">
                <a:effectLst/>
                <a:latin typeface="ui-sans-serif"/>
              </a:rPr>
              <a:t>lebih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aman</a:t>
            </a:r>
            <a:r>
              <a:rPr lang="en-US" sz="2400" b="0" i="0" dirty="0">
                <a:effectLst/>
                <a:latin typeface="ui-sans-serif"/>
              </a:rPr>
              <a:t> dan </a:t>
            </a:r>
            <a:r>
              <a:rPr lang="en-US" sz="2400" b="0" i="0" dirty="0" err="1">
                <a:effectLst/>
                <a:latin typeface="ui-sans-serif"/>
              </a:rPr>
              <a:t>dapat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diandalkan</a:t>
            </a:r>
            <a:r>
              <a:rPr lang="en-US" sz="2400" b="0" i="0" dirty="0">
                <a:effectLst/>
                <a:latin typeface="ui-sans-serif"/>
              </a:rPr>
              <a:t> oleh </a:t>
            </a:r>
            <a:r>
              <a:rPr lang="en-US" sz="2400" b="0" i="0" dirty="0" err="1">
                <a:effectLst/>
                <a:latin typeface="ui-sans-serif"/>
              </a:rPr>
              <a:t>masyarakat</a:t>
            </a:r>
            <a:r>
              <a:rPr lang="en-US" sz="2400" b="0" i="0" dirty="0">
                <a:effectLst/>
                <a:latin typeface="ui-sans-serif"/>
              </a:rPr>
              <a:t> </a:t>
            </a:r>
            <a:r>
              <a:rPr lang="en-US" sz="2400" b="0" i="0" dirty="0" err="1">
                <a:effectLst/>
                <a:latin typeface="ui-sans-serif"/>
              </a:rPr>
              <a:t>luas</a:t>
            </a:r>
            <a:r>
              <a:rPr lang="en-US" sz="2400" b="0" i="0" dirty="0">
                <a:effectLst/>
                <a:latin typeface="ui-sans-serif"/>
              </a:rPr>
              <a:t>.</a:t>
            </a:r>
          </a:p>
        </p:txBody>
      </p:sp>
      <p:pic>
        <p:nvPicPr>
          <p:cNvPr id="3076" name="Picture 4" descr="Free Images : hack, fraud, card, code, credit, crime, cyber ...">
            <a:extLst>
              <a:ext uri="{FF2B5EF4-FFF2-40B4-BE49-F238E27FC236}">
                <a16:creationId xmlns:a16="http://schemas.microsoft.com/office/drawing/2014/main" id="{ADD5F379-A02B-586D-B46F-10C144BA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4991101"/>
            <a:ext cx="1409042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A6DC-EDBC-BEE0-4572-D2A7C8BF4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25AE-28B9-9660-3744-DD9EB88D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8F06-5C6F-6C7A-C973-7A03DCB55B02}"/>
              </a:ext>
            </a:extLst>
          </p:cNvPr>
          <p:cNvSpPr txBox="1"/>
          <p:nvPr/>
        </p:nvSpPr>
        <p:spPr>
          <a:xfrm>
            <a:off x="669798" y="1866900"/>
            <a:ext cx="84193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sng" dirty="0" err="1">
                <a:effectLst/>
                <a:latin typeface="ui-sans-serif"/>
              </a:rPr>
              <a:t>Algoritma</a:t>
            </a:r>
            <a:r>
              <a:rPr lang="en-US" sz="2400" b="1" i="0" u="sng" dirty="0">
                <a:effectLst/>
                <a:latin typeface="ui-sans-serif"/>
              </a:rPr>
              <a:t> yang </a:t>
            </a:r>
            <a:r>
              <a:rPr lang="en-US" sz="2400" b="1" i="0" u="sng" dirty="0" err="1">
                <a:effectLst/>
                <a:latin typeface="ui-sans-serif"/>
              </a:rPr>
              <a:t>digunakan</a:t>
            </a:r>
            <a:r>
              <a:rPr lang="en-US" sz="2400" b="1" i="0" u="sng" dirty="0">
                <a:effectLst/>
                <a:latin typeface="ui-sans-serif"/>
              </a:rPr>
              <a:t>:</a:t>
            </a:r>
            <a:endParaRPr lang="en-US" sz="2400" u="sng" dirty="0">
              <a:latin typeface="ui-sans-serif"/>
            </a:endParaRPr>
          </a:p>
          <a:p>
            <a:pPr marL="457200" indent="-457200">
              <a:buAutoNum type="arabicPeriod"/>
            </a:pPr>
            <a:r>
              <a:rPr lang="en-US" sz="2400" b="1" i="0" dirty="0">
                <a:effectLst/>
                <a:latin typeface="ui-sans-serif"/>
              </a:rPr>
              <a:t>Logistic Regression</a:t>
            </a:r>
          </a:p>
          <a:p>
            <a:pPr marL="457200" indent="-457200">
              <a:buFontTx/>
              <a:buAutoNum type="arabicPeriod"/>
            </a:pPr>
            <a:r>
              <a:rPr lang="en-US" sz="2400" b="1" i="0" dirty="0">
                <a:effectLst/>
                <a:latin typeface="ui-sans-serif"/>
              </a:rPr>
              <a:t>Random Forest</a:t>
            </a:r>
          </a:p>
          <a:p>
            <a:pPr marL="457200" indent="-457200">
              <a:buFontTx/>
              <a:buAutoNum type="arabicPeriod"/>
            </a:pPr>
            <a:r>
              <a:rPr lang="en-US" sz="2400" b="1" i="0" dirty="0">
                <a:effectLst/>
                <a:latin typeface="ui-sans-serif"/>
              </a:rPr>
              <a:t>AdaBoost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83D40-68EB-EE4B-E540-63EC0CFE9316}"/>
              </a:ext>
            </a:extLst>
          </p:cNvPr>
          <p:cNvSpPr txBox="1"/>
          <p:nvPr/>
        </p:nvSpPr>
        <p:spPr>
          <a:xfrm>
            <a:off x="5173081" y="1859280"/>
            <a:ext cx="609447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ui-sans-serif"/>
              </a:rPr>
              <a:t>metode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analisis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statistik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digunakan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memprediksi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hasil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variabel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dependen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kategorikal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berdasarkan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satu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atau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lebih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variabel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independen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konteks</a:t>
            </a:r>
            <a:r>
              <a:rPr lang="en-US" b="0" i="0" dirty="0">
                <a:effectLst/>
                <a:latin typeface="ui-sans-serif"/>
              </a:rPr>
              <a:t> machine learning, Logistic Regression </a:t>
            </a:r>
            <a:r>
              <a:rPr lang="en-US" b="0" i="0" dirty="0" err="1">
                <a:effectLst/>
                <a:latin typeface="ui-sans-serif"/>
              </a:rPr>
              <a:t>sering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digunakan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masalah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klasifikasi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khususnya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kasus-kasus</a:t>
            </a:r>
            <a:r>
              <a:rPr lang="en-US" b="0" i="0" dirty="0">
                <a:effectLst/>
                <a:latin typeface="ui-sans-serif"/>
              </a:rPr>
              <a:t> di mana </a:t>
            </a:r>
            <a:r>
              <a:rPr lang="en-US" b="0" i="0" dirty="0" err="1">
                <a:effectLst/>
                <a:latin typeface="ui-sans-serif"/>
              </a:rPr>
              <a:t>hasil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diprediksi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adalah</a:t>
            </a:r>
            <a:r>
              <a:rPr lang="en-US" b="0" i="0" dirty="0">
                <a:effectLst/>
                <a:latin typeface="ui-sans-serif"/>
              </a:rPr>
              <a:t> biner, </a:t>
            </a:r>
            <a:r>
              <a:rPr lang="en-US" b="0" i="0" dirty="0" err="1">
                <a:effectLst/>
                <a:latin typeface="ui-sans-serif"/>
              </a:rPr>
              <a:t>yaitu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hanya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</a:t>
            </a:r>
            <a:r>
              <a:rPr lang="en-US" b="0" i="0" dirty="0">
                <a:effectLst/>
                <a:latin typeface="ui-sans-serif"/>
              </a:rPr>
              <a:t> dua </a:t>
            </a:r>
            <a:r>
              <a:rPr lang="en-US" b="0" i="0" dirty="0" err="1">
                <a:effectLst/>
                <a:latin typeface="ui-sans-serif"/>
              </a:rPr>
              <a:t>kategori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mungkin</a:t>
            </a:r>
            <a:r>
              <a:rPr lang="en-US" b="0" i="0" dirty="0">
                <a:effectLst/>
                <a:latin typeface="ui-sans-serif"/>
              </a:rPr>
              <a:t> (</a:t>
            </a:r>
            <a:r>
              <a:rPr lang="en-US" b="0" i="0" dirty="0" err="1">
                <a:effectLst/>
                <a:latin typeface="ui-sans-serif"/>
              </a:rPr>
              <a:t>misalnya</a:t>
            </a:r>
            <a:r>
              <a:rPr lang="en-US" b="0" i="0" dirty="0">
                <a:effectLst/>
                <a:latin typeface="ui-sans-serif"/>
              </a:rPr>
              <a:t>, </a:t>
            </a:r>
            <a:r>
              <a:rPr lang="en-US" b="0" i="0" dirty="0" err="1">
                <a:effectLst/>
                <a:latin typeface="ui-sans-serif"/>
              </a:rPr>
              <a:t>ya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atau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tidak</a:t>
            </a:r>
            <a:r>
              <a:rPr lang="en-US" b="0" i="0" dirty="0">
                <a:effectLst/>
                <a:latin typeface="ui-sans-serif"/>
              </a:rPr>
              <a:t>, 1 </a:t>
            </a:r>
            <a:r>
              <a:rPr lang="en-US" b="0" i="0" dirty="0" err="1">
                <a:effectLst/>
                <a:latin typeface="ui-sans-serif"/>
              </a:rPr>
              <a:t>atau</a:t>
            </a:r>
            <a:r>
              <a:rPr lang="en-US" b="0" i="0" dirty="0">
                <a:effectLst/>
                <a:latin typeface="ui-sans-serif"/>
              </a:rPr>
              <a:t> 0, </a:t>
            </a:r>
            <a:r>
              <a:rPr lang="en-US" b="0" i="0" dirty="0" err="1">
                <a:effectLst/>
                <a:latin typeface="ui-sans-serif"/>
              </a:rPr>
              <a:t>sukses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atau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gagal</a:t>
            </a:r>
            <a:r>
              <a:rPr lang="en-US" b="0" i="0" dirty="0">
                <a:effectLst/>
                <a:latin typeface="ui-sans-serif"/>
              </a:rPr>
              <a:t>).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5505E-CE74-F42A-A891-7F6DF53CB0D1}"/>
              </a:ext>
            </a:extLst>
          </p:cNvPr>
          <p:cNvSpPr txBox="1"/>
          <p:nvPr/>
        </p:nvSpPr>
        <p:spPr>
          <a:xfrm>
            <a:off x="5173081" y="4123450"/>
            <a:ext cx="609447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ui-sans-serif"/>
              </a:rPr>
              <a:t>metode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pembelajaran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mesin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termasuk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kategori</a:t>
            </a:r>
            <a:r>
              <a:rPr lang="en-US" b="0" i="0" dirty="0">
                <a:effectLst/>
                <a:latin typeface="ui-sans-serif"/>
              </a:rPr>
              <a:t> ensemble learning, di mana </a:t>
            </a:r>
            <a:r>
              <a:rPr lang="en-US" b="0" i="0" dirty="0" err="1">
                <a:effectLst/>
                <a:latin typeface="ui-sans-serif"/>
              </a:rPr>
              <a:t>keputusan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akhir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didapatkan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kombinasi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hasil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beberapa</a:t>
            </a:r>
            <a:r>
              <a:rPr lang="en-US" b="0" i="0" dirty="0">
                <a:effectLst/>
                <a:latin typeface="ui-sans-serif"/>
              </a:rPr>
              <a:t> model yang </a:t>
            </a:r>
            <a:r>
              <a:rPr lang="en-US" b="0" i="0" dirty="0" err="1">
                <a:effectLst/>
                <a:latin typeface="ui-sans-serif"/>
              </a:rPr>
              <a:t>lebih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sederhana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kasus</a:t>
            </a:r>
            <a:r>
              <a:rPr lang="en-US" b="0" i="0" dirty="0">
                <a:effectLst/>
                <a:latin typeface="ui-sans-serif"/>
              </a:rPr>
              <a:t> Random Forest, model yang </a:t>
            </a:r>
            <a:r>
              <a:rPr lang="en-US" b="0" i="0" dirty="0" err="1">
                <a:effectLst/>
                <a:latin typeface="ui-sans-serif"/>
              </a:rPr>
              <a:t>digunakan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adalah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pohon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keputusan</a:t>
            </a:r>
            <a:r>
              <a:rPr lang="en-US" b="0" i="0" dirty="0">
                <a:effectLst/>
                <a:latin typeface="ui-sans-serif"/>
              </a:rPr>
              <a:t> (decision trees). </a:t>
            </a:r>
            <a:r>
              <a:rPr lang="en-US" b="0" i="0" dirty="0" err="1">
                <a:effectLst/>
                <a:latin typeface="ui-sans-serif"/>
              </a:rPr>
              <a:t>Algoritma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digunakan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tugas-tugas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klasifikasi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maupun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regresi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dikenal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karena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kemampuannya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kuat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menangani</a:t>
            </a:r>
            <a:r>
              <a:rPr lang="en-US" b="0" i="0" dirty="0">
                <a:effectLst/>
                <a:latin typeface="ui-sans-serif"/>
              </a:rPr>
              <a:t> data </a:t>
            </a:r>
            <a:r>
              <a:rPr lang="en-US" b="0" i="0" dirty="0" err="1">
                <a:effectLst/>
                <a:latin typeface="ui-sans-serif"/>
              </a:rPr>
              <a:t>besar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dengan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akurasi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tinggi</a:t>
            </a:r>
            <a:r>
              <a:rPr lang="en-US" b="0" i="0" dirty="0">
                <a:effectLst/>
                <a:latin typeface="ui-sans-serif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D071B-CD78-7A39-769D-D7860A316CA7}"/>
              </a:ext>
            </a:extLst>
          </p:cNvPr>
          <p:cNvSpPr txBox="1"/>
          <p:nvPr/>
        </p:nvSpPr>
        <p:spPr>
          <a:xfrm>
            <a:off x="200025" y="3686002"/>
            <a:ext cx="438683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ui-sans-serif"/>
              </a:rPr>
              <a:t>Adaptive Boosting, </a:t>
            </a:r>
            <a:r>
              <a:rPr lang="en-US" b="0" i="0" dirty="0" err="1">
                <a:effectLst/>
                <a:latin typeface="ui-sans-serif"/>
              </a:rPr>
              <a:t>adalah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teknik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pembelajaran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mesin</a:t>
            </a:r>
            <a:r>
              <a:rPr lang="en-US" b="0" i="0" dirty="0">
                <a:effectLst/>
                <a:latin typeface="ui-sans-serif"/>
              </a:rPr>
              <a:t> yang </a:t>
            </a:r>
            <a:r>
              <a:rPr lang="en-US" b="0" i="0" dirty="0" err="1">
                <a:effectLst/>
                <a:latin typeface="ui-sans-serif"/>
              </a:rPr>
              <a:t>digunakan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meningkatkan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kinerja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sistem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klasifikasi</a:t>
            </a:r>
            <a:r>
              <a:rPr lang="en-US" b="0" i="0" dirty="0">
                <a:effectLst/>
                <a:latin typeface="ui-sans-serif"/>
              </a:rPr>
              <a:t>. </a:t>
            </a:r>
            <a:r>
              <a:rPr lang="en-US" b="0" i="0" dirty="0" err="1">
                <a:effectLst/>
                <a:latin typeface="ui-sans-serif"/>
              </a:rPr>
              <a:t>Algoritma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ini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termasuk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dalam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kategori</a:t>
            </a:r>
            <a:r>
              <a:rPr lang="en-US" b="0" i="0" dirty="0">
                <a:effectLst/>
                <a:latin typeface="ui-sans-serif"/>
              </a:rPr>
              <a:t> ensemble learning, yang </a:t>
            </a:r>
            <a:r>
              <a:rPr lang="en-US" b="0" i="0" dirty="0" err="1">
                <a:effectLst/>
                <a:latin typeface="ui-sans-serif"/>
              </a:rPr>
              <a:t>berarti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bahwa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ia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menggabungkan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prediksi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dari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beberapa</a:t>
            </a:r>
            <a:r>
              <a:rPr lang="en-US" b="0" i="0" dirty="0">
                <a:effectLst/>
                <a:latin typeface="ui-sans-serif"/>
              </a:rPr>
              <a:t> model </a:t>
            </a:r>
            <a:r>
              <a:rPr lang="en-US" b="0" i="0" dirty="0" err="1">
                <a:effectLst/>
                <a:latin typeface="ui-sans-serif"/>
              </a:rPr>
              <a:t>pembelajaran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untuk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menghasilkan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satu</a:t>
            </a:r>
            <a:r>
              <a:rPr lang="en-US" b="0" i="0" dirty="0">
                <a:effectLst/>
                <a:latin typeface="ui-sans-serif"/>
              </a:rPr>
              <a:t> model yang </a:t>
            </a:r>
            <a:r>
              <a:rPr lang="en-US" b="0" i="0" dirty="0" err="1">
                <a:effectLst/>
                <a:latin typeface="ui-sans-serif"/>
              </a:rPr>
              <a:t>lebih</a:t>
            </a:r>
            <a:r>
              <a:rPr lang="en-US" b="0" i="0" dirty="0">
                <a:effectLst/>
                <a:latin typeface="ui-sans-serif"/>
              </a:rPr>
              <a:t> </a:t>
            </a:r>
            <a:r>
              <a:rPr lang="en-US" b="0" i="0" dirty="0" err="1">
                <a:effectLst/>
                <a:latin typeface="ui-sans-serif"/>
              </a:rPr>
              <a:t>kuat</a:t>
            </a:r>
            <a:r>
              <a:rPr lang="en-US" b="0" i="0" dirty="0">
                <a:effectLst/>
                <a:latin typeface="ui-sans-serif"/>
              </a:rPr>
              <a:t> dan </a:t>
            </a:r>
            <a:r>
              <a:rPr lang="en-US" b="0" i="0" dirty="0" err="1">
                <a:effectLst/>
                <a:latin typeface="ui-sans-serif"/>
              </a:rPr>
              <a:t>akurat</a:t>
            </a:r>
            <a:r>
              <a:rPr lang="en-US" b="0" i="0" dirty="0">
                <a:effectLst/>
                <a:latin typeface="ui-sans-serif"/>
              </a:rPr>
              <a:t>.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982599-D54F-0904-0D6F-7C8247AF5798}"/>
              </a:ext>
            </a:extLst>
          </p:cNvPr>
          <p:cNvCxnSpPr/>
          <p:nvPr/>
        </p:nvCxnSpPr>
        <p:spPr>
          <a:xfrm>
            <a:off x="3712464" y="2509421"/>
            <a:ext cx="1460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E829EC6-24A7-2562-FAF5-3E21186D551E}"/>
              </a:ext>
            </a:extLst>
          </p:cNvPr>
          <p:cNvCxnSpPr>
            <a:cxnSpLocks/>
          </p:cNvCxnSpPr>
          <p:nvPr/>
        </p:nvCxnSpPr>
        <p:spPr>
          <a:xfrm>
            <a:off x="3191256" y="2865605"/>
            <a:ext cx="1981825" cy="1482974"/>
          </a:xfrm>
          <a:prstGeom prst="bentConnector3">
            <a:avLst>
              <a:gd name="adj1" fmla="val 818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CD1896-D04C-3CB8-33AF-34AFD6D83A73}"/>
              </a:ext>
            </a:extLst>
          </p:cNvPr>
          <p:cNvCxnSpPr>
            <a:cxnSpLocks/>
          </p:cNvCxnSpPr>
          <p:nvPr/>
        </p:nvCxnSpPr>
        <p:spPr>
          <a:xfrm>
            <a:off x="1673352" y="3337560"/>
            <a:ext cx="0" cy="348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47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156D-4C2C-8001-15CA-3ECAF5E6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F5497-6DD4-F8D3-808C-F7545DD5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9290"/>
            <a:ext cx="10955117" cy="3714749"/>
          </a:xfrm>
        </p:spPr>
        <p:txBody>
          <a:bodyPr/>
          <a:lstStyle/>
          <a:p>
            <a:r>
              <a:rPr lang="en-ID" sz="2400" b="0" i="0" dirty="0" err="1">
                <a:solidFill>
                  <a:schemeClr val="tx1"/>
                </a:solidFill>
                <a:effectLst/>
                <a:latin typeface="ui-sans-serif"/>
              </a:rPr>
              <a:t>Sumber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ui-sans-serif"/>
              </a:rPr>
              <a:t> data: https://drive.google.com/drive/folders/1tOUKAgKpE897iqKLo2b8yGmL2W-BdNj8</a:t>
            </a:r>
          </a:p>
          <a:p>
            <a:r>
              <a:rPr lang="en-ID" sz="2400" dirty="0">
                <a:solidFill>
                  <a:schemeClr val="tx1"/>
                </a:solidFill>
                <a:latin typeface="ui-sans-serif"/>
              </a:rPr>
              <a:t>File: fraudTrain.csv</a:t>
            </a:r>
          </a:p>
          <a:p>
            <a:r>
              <a:rPr lang="en-ID" sz="2400" b="0" i="0" dirty="0" err="1">
                <a:solidFill>
                  <a:schemeClr val="tx1"/>
                </a:solidFill>
                <a:effectLst/>
                <a:latin typeface="ui-sans-serif"/>
              </a:rPr>
              <a:t>Deskripsi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ui-sans-serif"/>
              </a:rPr>
              <a:t>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ui-sans-serif"/>
              </a:rPr>
              <a:t>singkat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ui-sans-serif"/>
              </a:rPr>
              <a:t> dataset: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B5F08-799F-C922-6CB8-61E2A0805C78}"/>
              </a:ext>
            </a:extLst>
          </p:cNvPr>
          <p:cNvSpPr txBox="1"/>
          <p:nvPr/>
        </p:nvSpPr>
        <p:spPr>
          <a:xfrm>
            <a:off x="323088" y="3995678"/>
            <a:ext cx="60144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ui-sans-serif"/>
              </a:rPr>
              <a:t>1. </a:t>
            </a:r>
            <a:r>
              <a:rPr lang="en-US" b="1" dirty="0" err="1">
                <a:latin typeface="ui-sans-serif"/>
              </a:rPr>
              <a:t>trans_date_trans_time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Waktu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Dapat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pola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waktu</a:t>
            </a:r>
            <a:r>
              <a:rPr lang="en-US" dirty="0">
                <a:latin typeface="ui-sans-serif"/>
              </a:rPr>
              <a:t> (</a:t>
            </a:r>
            <a:r>
              <a:rPr lang="en-US" dirty="0" err="1">
                <a:latin typeface="ui-sans-serif"/>
              </a:rPr>
              <a:t>misal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yang </a:t>
            </a:r>
            <a:r>
              <a:rPr lang="en-US" dirty="0" err="1">
                <a:latin typeface="ui-sans-serif"/>
              </a:rPr>
              <a:t>sering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terjadi</a:t>
            </a:r>
            <a:r>
              <a:rPr lang="en-US" dirty="0">
                <a:latin typeface="ui-sans-serif"/>
              </a:rPr>
              <a:t> pada </a:t>
            </a:r>
            <a:r>
              <a:rPr lang="en-US" dirty="0" err="1">
                <a:latin typeface="ui-sans-serif"/>
              </a:rPr>
              <a:t>waktu</a:t>
            </a:r>
            <a:r>
              <a:rPr lang="en-US" dirty="0">
                <a:latin typeface="ui-sans-serif"/>
              </a:rPr>
              <a:t> yang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wajar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dicurigai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sebagai</a:t>
            </a:r>
            <a:r>
              <a:rPr lang="en-US" dirty="0">
                <a:latin typeface="ui-sans-serif"/>
              </a:rPr>
              <a:t> fraud).</a:t>
            </a:r>
          </a:p>
          <a:p>
            <a:r>
              <a:rPr lang="en-US" b="1" dirty="0">
                <a:latin typeface="ui-sans-serif"/>
              </a:rPr>
              <a:t>2. </a:t>
            </a:r>
            <a:r>
              <a:rPr lang="en-US" b="1" dirty="0" err="1">
                <a:latin typeface="ui-sans-serif"/>
              </a:rPr>
              <a:t>cc_num</a:t>
            </a:r>
            <a:r>
              <a:rPr lang="en-US" b="1" dirty="0">
                <a:latin typeface="ui-sans-serif"/>
              </a:rPr>
              <a:t>: </a:t>
            </a:r>
            <a:r>
              <a:rPr lang="en-US" dirty="0" err="1">
                <a:latin typeface="ui-sans-serif"/>
              </a:rPr>
              <a:t>Nomor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kredit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Informasi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penting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terkait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pengguna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tetapi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langsung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fraud </a:t>
            </a:r>
            <a:r>
              <a:rPr lang="en-US" dirty="0" err="1">
                <a:latin typeface="ui-sans-serif"/>
              </a:rPr>
              <a:t>kecuali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ada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pola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dari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penggunaan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 yang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biasa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3. merchant: </a:t>
            </a:r>
            <a:r>
              <a:rPr lang="en-US" dirty="0">
                <a:latin typeface="ui-sans-serif"/>
              </a:rPr>
              <a:t>Nama merchant (</a:t>
            </a:r>
            <a:r>
              <a:rPr lang="en-US" dirty="0" err="1">
                <a:latin typeface="ui-sans-serif"/>
              </a:rPr>
              <a:t>penjual</a:t>
            </a:r>
            <a:r>
              <a:rPr lang="en-US" dirty="0">
                <a:latin typeface="ui-sans-serif"/>
              </a:rPr>
              <a:t>). Merchant </a:t>
            </a:r>
            <a:r>
              <a:rPr lang="en-US" dirty="0" err="1">
                <a:latin typeface="ui-sans-serif"/>
              </a:rPr>
              <a:t>tertentu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mungkin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sering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terlibat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fraud, </a:t>
            </a:r>
            <a:r>
              <a:rPr lang="en-US" dirty="0" err="1">
                <a:latin typeface="ui-sans-serif"/>
              </a:rPr>
              <a:t>sehingga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risiko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terkait</a:t>
            </a:r>
            <a:r>
              <a:rPr lang="en-US" dirty="0">
                <a:latin typeface="ui-sans-serif"/>
              </a:rPr>
              <a:t> merchant.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82289-0EAE-B5EC-E854-6A03E832D137}"/>
              </a:ext>
            </a:extLst>
          </p:cNvPr>
          <p:cNvSpPr txBox="1"/>
          <p:nvPr/>
        </p:nvSpPr>
        <p:spPr>
          <a:xfrm>
            <a:off x="6391353" y="4022860"/>
            <a:ext cx="60944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ui-sans-serif"/>
              </a:rPr>
              <a:t>4. category: </a:t>
            </a:r>
            <a:r>
              <a:rPr lang="en-US" dirty="0" err="1">
                <a:latin typeface="ui-sans-serif"/>
              </a:rPr>
              <a:t>Kategori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 Fraud </a:t>
            </a:r>
            <a:r>
              <a:rPr lang="en-US" dirty="0" err="1">
                <a:latin typeface="ui-sans-serif"/>
              </a:rPr>
              <a:t>mungkin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sering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terjadi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kategori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tertentu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seperti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barang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mewah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atau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hiburan</a:t>
            </a:r>
            <a:r>
              <a:rPr lang="en-US" dirty="0">
                <a:latin typeface="ui-sans-serif"/>
              </a:rPr>
              <a:t>, yang </a:t>
            </a:r>
            <a:r>
              <a:rPr lang="en-US" dirty="0" err="1">
                <a:latin typeface="ui-sans-serif"/>
              </a:rPr>
              <a:t>memiliki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nilai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tinggi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5. amt: </a:t>
            </a:r>
            <a:r>
              <a:rPr lang="en-US" dirty="0" err="1">
                <a:latin typeface="ui-sans-serif"/>
              </a:rPr>
              <a:t>Jumlah</a:t>
            </a:r>
            <a:r>
              <a:rPr lang="en-US" dirty="0">
                <a:latin typeface="ui-sans-serif"/>
              </a:rPr>
              <a:t> uang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 Nilai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yang sangat </a:t>
            </a:r>
            <a:r>
              <a:rPr lang="en-US" dirty="0" err="1">
                <a:latin typeface="ui-sans-serif"/>
              </a:rPr>
              <a:t>besar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atau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sesuai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pola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belanja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biasanya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menjadi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tanda</a:t>
            </a:r>
            <a:r>
              <a:rPr lang="en-US" dirty="0">
                <a:latin typeface="ui-sans-serif"/>
              </a:rPr>
              <a:t> fraud.</a:t>
            </a:r>
          </a:p>
          <a:p>
            <a:r>
              <a:rPr lang="en-US" b="1" dirty="0">
                <a:latin typeface="ui-sans-serif"/>
              </a:rPr>
              <a:t>6. first: </a:t>
            </a:r>
            <a:r>
              <a:rPr lang="en-US" dirty="0">
                <a:latin typeface="ui-sans-serif"/>
              </a:rPr>
              <a:t>Nama </a:t>
            </a:r>
            <a:r>
              <a:rPr lang="en-US" dirty="0" err="1">
                <a:latin typeface="ui-sans-serif"/>
              </a:rPr>
              <a:t>depan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terlalu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relevan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fraud </a:t>
            </a:r>
            <a:r>
              <a:rPr lang="en-US" dirty="0" err="1">
                <a:latin typeface="ui-sans-serif"/>
              </a:rPr>
              <a:t>secara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langsung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7. last: </a:t>
            </a:r>
            <a:r>
              <a:rPr lang="en-US" dirty="0">
                <a:latin typeface="ui-sans-serif"/>
              </a:rPr>
              <a:t>Nama </a:t>
            </a:r>
            <a:r>
              <a:rPr lang="en-US" dirty="0" err="1">
                <a:latin typeface="ui-sans-serif"/>
              </a:rPr>
              <a:t>belakang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seperti</a:t>
            </a:r>
            <a:r>
              <a:rPr lang="en-US" dirty="0">
                <a:latin typeface="ui-sans-serif"/>
              </a:rPr>
              <a:t> first,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relevan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secara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langsung</a:t>
            </a:r>
            <a:r>
              <a:rPr lang="en-US" dirty="0"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84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2D00-B19A-4084-30E8-81953818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9248"/>
            <a:ext cx="10353762" cy="12573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2C0BA-43AD-5D73-816C-A4DD724D2186}"/>
              </a:ext>
            </a:extLst>
          </p:cNvPr>
          <p:cNvSpPr txBox="1"/>
          <p:nvPr/>
        </p:nvSpPr>
        <p:spPr>
          <a:xfrm>
            <a:off x="23008" y="1059549"/>
            <a:ext cx="60944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ui-sans-serif"/>
              </a:rPr>
              <a:t>8. gender: </a:t>
            </a:r>
            <a:r>
              <a:rPr lang="en-US" dirty="0" err="1">
                <a:latin typeface="ui-sans-serif"/>
              </a:rPr>
              <a:t>Jenis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kelamin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Bisa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melihat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pola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demografis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terkait</a:t>
            </a:r>
            <a:r>
              <a:rPr lang="en-US" dirty="0">
                <a:latin typeface="ui-sans-serif"/>
              </a:rPr>
              <a:t> fraud, </a:t>
            </a:r>
            <a:r>
              <a:rPr lang="en-US" dirty="0" err="1">
                <a:latin typeface="ui-sans-serif"/>
              </a:rPr>
              <a:t>meskipun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secara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langsung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mengindikasikan</a:t>
            </a:r>
            <a:r>
              <a:rPr lang="en-US" dirty="0">
                <a:latin typeface="ui-sans-serif"/>
              </a:rPr>
              <a:t> fraud.</a:t>
            </a:r>
          </a:p>
          <a:p>
            <a:r>
              <a:rPr lang="en-US" b="1" dirty="0">
                <a:latin typeface="ui-sans-serif"/>
              </a:rPr>
              <a:t>9. street: </a:t>
            </a:r>
            <a:r>
              <a:rPr lang="en-US" dirty="0">
                <a:latin typeface="ui-sans-serif"/>
              </a:rPr>
              <a:t>Alamat </a:t>
            </a:r>
            <a:r>
              <a:rPr lang="en-US" dirty="0" err="1">
                <a:latin typeface="ui-sans-serif"/>
              </a:rPr>
              <a:t>jalan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Dapat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anomali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jika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berbeda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jauh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dari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alamat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10. city: </a:t>
            </a:r>
            <a:r>
              <a:rPr lang="en-US" dirty="0">
                <a:latin typeface="ui-sans-serif"/>
              </a:rPr>
              <a:t>Kota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seperti</a:t>
            </a:r>
            <a:r>
              <a:rPr lang="en-US" dirty="0">
                <a:latin typeface="ui-sans-serif"/>
              </a:rPr>
              <a:t> street, </a:t>
            </a:r>
            <a:r>
              <a:rPr lang="en-US" dirty="0" err="1">
                <a:latin typeface="ui-sans-serif"/>
              </a:rPr>
              <a:t>dapat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memeriksa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ketidaksesuaian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antara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 dan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11. state: </a:t>
            </a:r>
            <a:r>
              <a:rPr lang="en-US" dirty="0">
                <a:latin typeface="ui-sans-serif"/>
              </a:rPr>
              <a:t>Negara </a:t>
            </a:r>
            <a:r>
              <a:rPr lang="en-US" dirty="0" err="1">
                <a:latin typeface="ui-sans-serif"/>
              </a:rPr>
              <a:t>bagian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city,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anomali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12. zip: </a:t>
            </a:r>
            <a:r>
              <a:rPr lang="en-US" dirty="0">
                <a:latin typeface="ui-sans-serif"/>
              </a:rPr>
              <a:t>Kode pos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city dan state,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anomali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geografis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13. </a:t>
            </a:r>
            <a:r>
              <a:rPr lang="en-US" b="1" dirty="0" err="1">
                <a:latin typeface="ui-sans-serif"/>
              </a:rPr>
              <a:t>lat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Garis </a:t>
            </a:r>
            <a:r>
              <a:rPr lang="en-US" dirty="0" err="1">
                <a:latin typeface="ui-sans-serif"/>
              </a:rPr>
              <a:t>lintang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Lokasi </a:t>
            </a:r>
            <a:r>
              <a:rPr lang="en-US" dirty="0" err="1">
                <a:latin typeface="ui-sans-serif"/>
              </a:rPr>
              <a:t>geografis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dapat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ketidaksesuaian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jika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dibandingkan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14. long:</a:t>
            </a:r>
            <a:r>
              <a:rPr lang="en-US" dirty="0">
                <a:latin typeface="ui-sans-serif"/>
              </a:rPr>
              <a:t> Garis </a:t>
            </a:r>
            <a:r>
              <a:rPr lang="en-US" dirty="0" err="1">
                <a:latin typeface="ui-sans-serif"/>
              </a:rPr>
              <a:t>bujur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lat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15. </a:t>
            </a:r>
            <a:r>
              <a:rPr lang="en-US" b="1" dirty="0" err="1">
                <a:latin typeface="ui-sans-serif"/>
              </a:rPr>
              <a:t>city_pop</a:t>
            </a:r>
            <a:r>
              <a:rPr lang="en-US" b="1" dirty="0">
                <a:latin typeface="ui-sans-serif"/>
              </a:rPr>
              <a:t>: </a:t>
            </a:r>
            <a:r>
              <a:rPr lang="en-US" dirty="0" err="1">
                <a:latin typeface="ui-sans-serif"/>
              </a:rPr>
              <a:t>Populasi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kota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Bisa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memahami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risiko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terkait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daerah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misalnya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daerah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padat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penduduk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mungkin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memiliki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banyak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dan </a:t>
            </a:r>
            <a:r>
              <a:rPr lang="en-US" dirty="0" err="1">
                <a:latin typeface="ui-sans-serif"/>
              </a:rPr>
              <a:t>risiko</a:t>
            </a:r>
            <a:r>
              <a:rPr lang="en-US" dirty="0">
                <a:latin typeface="ui-sans-serif"/>
              </a:rPr>
              <a:t>.</a:t>
            </a:r>
          </a:p>
          <a:p>
            <a:endParaRPr lang="en-US" dirty="0">
              <a:latin typeface="ui-sans-seri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105E8-D194-80F3-6B6F-8A4F53BB5BBD}"/>
              </a:ext>
            </a:extLst>
          </p:cNvPr>
          <p:cNvSpPr txBox="1"/>
          <p:nvPr/>
        </p:nvSpPr>
        <p:spPr>
          <a:xfrm>
            <a:off x="6097524" y="1076682"/>
            <a:ext cx="609447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ui-sans-serif"/>
              </a:rPr>
              <a:t>16. job: </a:t>
            </a:r>
            <a:r>
              <a:rPr lang="en-US" dirty="0" err="1">
                <a:latin typeface="ui-sans-serif"/>
              </a:rPr>
              <a:t>Pekerjaan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Pekerjaan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dengan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penghasilan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tinggi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mungkin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rentan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terhadap</a:t>
            </a:r>
            <a:r>
              <a:rPr lang="en-US" dirty="0">
                <a:latin typeface="ui-sans-serif"/>
              </a:rPr>
              <a:t> fraud </a:t>
            </a:r>
            <a:r>
              <a:rPr lang="en-US" dirty="0" err="1">
                <a:latin typeface="ui-sans-serif"/>
              </a:rPr>
              <a:t>karena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sering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terlibat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besar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17. dob: </a:t>
            </a:r>
            <a:r>
              <a:rPr lang="en-US" dirty="0" err="1">
                <a:latin typeface="ui-sans-serif"/>
              </a:rPr>
              <a:t>Tanggal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lahir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Usia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bisa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menjadi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faktor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misalnya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kelompok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usia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tertentu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mungkin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lebih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rentan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terhadap</a:t>
            </a:r>
            <a:r>
              <a:rPr lang="en-US" dirty="0">
                <a:latin typeface="ui-sans-serif"/>
              </a:rPr>
              <a:t> fraud.</a:t>
            </a:r>
          </a:p>
          <a:p>
            <a:r>
              <a:rPr lang="en-US" b="1" dirty="0">
                <a:latin typeface="ui-sans-serif"/>
              </a:rPr>
              <a:t>18. </a:t>
            </a:r>
            <a:r>
              <a:rPr lang="en-US" b="1" dirty="0" err="1">
                <a:latin typeface="ui-sans-serif"/>
              </a:rPr>
              <a:t>trans_num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ID </a:t>
            </a:r>
            <a:r>
              <a:rPr lang="en-US" dirty="0" err="1">
                <a:latin typeface="ui-sans-serif"/>
              </a:rPr>
              <a:t>unik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.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relevan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deteksi</a:t>
            </a:r>
            <a:r>
              <a:rPr lang="en-US" dirty="0">
                <a:latin typeface="ui-sans-serif"/>
              </a:rPr>
              <a:t> fraud </a:t>
            </a:r>
            <a:r>
              <a:rPr lang="en-US" dirty="0" err="1">
                <a:latin typeface="ui-sans-serif"/>
              </a:rPr>
              <a:t>secara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langsung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19. </a:t>
            </a:r>
            <a:r>
              <a:rPr lang="en-US" b="1" dirty="0" err="1">
                <a:latin typeface="ui-sans-serif"/>
              </a:rPr>
              <a:t>unix_time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Waktu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format </a:t>
            </a:r>
            <a:r>
              <a:rPr lang="en-US" dirty="0" err="1">
                <a:latin typeface="ui-sans-serif"/>
              </a:rPr>
              <a:t>unix</a:t>
            </a:r>
            <a:r>
              <a:rPr lang="en-US" dirty="0">
                <a:latin typeface="ui-sans-serif"/>
              </a:rPr>
              <a:t>. Sama </a:t>
            </a:r>
            <a:r>
              <a:rPr lang="en-US" dirty="0" err="1">
                <a:latin typeface="ui-sans-serif"/>
              </a:rPr>
              <a:t>seperti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trans_date_trans_time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dalam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menganalisis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pola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waktu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20. </a:t>
            </a:r>
            <a:r>
              <a:rPr lang="en-US" b="1" dirty="0" err="1">
                <a:latin typeface="ui-sans-serif"/>
              </a:rPr>
              <a:t>merch_lat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Garis </a:t>
            </a:r>
            <a:r>
              <a:rPr lang="en-US" dirty="0" err="1">
                <a:latin typeface="ui-sans-serif"/>
              </a:rPr>
              <a:t>lintang</a:t>
            </a:r>
            <a:r>
              <a:rPr lang="en-US" dirty="0">
                <a:latin typeface="ui-sans-serif"/>
              </a:rPr>
              <a:t> merchant. </a:t>
            </a:r>
            <a:r>
              <a:rPr lang="en-US" dirty="0" err="1">
                <a:latin typeface="ui-sans-serif"/>
              </a:rPr>
              <a:t>Dapat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digunakan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untuk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ketidaksesuaian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antara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 merchant dan </a:t>
            </a:r>
            <a:r>
              <a:rPr lang="en-US" dirty="0" err="1">
                <a:latin typeface="ui-sans-serif"/>
              </a:rPr>
              <a:t>pemegang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kartu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21. </a:t>
            </a:r>
            <a:r>
              <a:rPr lang="en-US" b="1" dirty="0" err="1">
                <a:latin typeface="ui-sans-serif"/>
              </a:rPr>
              <a:t>merch_long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Garis </a:t>
            </a:r>
            <a:r>
              <a:rPr lang="en-US" dirty="0" err="1">
                <a:latin typeface="ui-sans-serif"/>
              </a:rPr>
              <a:t>bujur</a:t>
            </a:r>
            <a:r>
              <a:rPr lang="en-US" dirty="0">
                <a:latin typeface="ui-sans-serif"/>
              </a:rPr>
              <a:t> merchant. Sama </a:t>
            </a:r>
            <a:r>
              <a:rPr lang="en-US" dirty="0" err="1">
                <a:latin typeface="ui-sans-serif"/>
              </a:rPr>
              <a:t>seperti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merch_lat</a:t>
            </a:r>
            <a:r>
              <a:rPr lang="en-US" dirty="0">
                <a:latin typeface="ui-sans-serif"/>
              </a:rPr>
              <a:t>, </a:t>
            </a:r>
            <a:r>
              <a:rPr lang="en-US" dirty="0" err="1">
                <a:latin typeface="ui-sans-serif"/>
              </a:rPr>
              <a:t>membantu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mendeteksi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anomali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lokasi</a:t>
            </a:r>
            <a:r>
              <a:rPr lang="en-US" dirty="0">
                <a:latin typeface="ui-sans-serif"/>
              </a:rPr>
              <a:t>.</a:t>
            </a:r>
          </a:p>
          <a:p>
            <a:r>
              <a:rPr lang="en-US" b="1" dirty="0">
                <a:latin typeface="ui-sans-serif"/>
              </a:rPr>
              <a:t>22. </a:t>
            </a:r>
            <a:r>
              <a:rPr lang="en-US" b="1" dirty="0" err="1">
                <a:latin typeface="ui-sans-serif"/>
              </a:rPr>
              <a:t>is_fraud</a:t>
            </a:r>
            <a:r>
              <a:rPr lang="en-US" b="1" dirty="0">
                <a:latin typeface="ui-sans-serif"/>
              </a:rPr>
              <a:t>: </a:t>
            </a:r>
            <a:r>
              <a:rPr lang="en-US" dirty="0">
                <a:latin typeface="ui-sans-serif"/>
              </a:rPr>
              <a:t>Label </a:t>
            </a:r>
            <a:r>
              <a:rPr lang="en-US" dirty="0" err="1">
                <a:latin typeface="ui-sans-serif"/>
              </a:rPr>
              <a:t>apakah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transaksi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adalah</a:t>
            </a:r>
            <a:r>
              <a:rPr lang="en-US" dirty="0">
                <a:latin typeface="ui-sans-serif"/>
              </a:rPr>
              <a:t> fraud (0 = </a:t>
            </a:r>
            <a:r>
              <a:rPr lang="en-US" dirty="0" err="1">
                <a:latin typeface="ui-sans-serif"/>
              </a:rPr>
              <a:t>tidak</a:t>
            </a:r>
            <a:r>
              <a:rPr lang="en-US" dirty="0">
                <a:latin typeface="ui-sans-serif"/>
              </a:rPr>
              <a:t> fraud, 1 = fraud). </a:t>
            </a:r>
            <a:r>
              <a:rPr lang="en-US" dirty="0" err="1">
                <a:latin typeface="ui-sans-serif"/>
              </a:rPr>
              <a:t>Ini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adalah</a:t>
            </a:r>
            <a:r>
              <a:rPr lang="en-US" dirty="0">
                <a:latin typeface="ui-sans-serif"/>
              </a:rPr>
              <a:t> target yang </a:t>
            </a:r>
            <a:r>
              <a:rPr lang="en-US" dirty="0" err="1">
                <a:latin typeface="ui-sans-serif"/>
              </a:rPr>
              <a:t>perlu</a:t>
            </a:r>
            <a:r>
              <a:rPr lang="en-US" dirty="0">
                <a:latin typeface="ui-sans-serif"/>
              </a:rPr>
              <a:t> </a:t>
            </a:r>
            <a:r>
              <a:rPr lang="en-US" dirty="0" err="1">
                <a:latin typeface="ui-sans-serif"/>
              </a:rPr>
              <a:t>diprediksi</a:t>
            </a:r>
            <a:r>
              <a:rPr lang="en-US" dirty="0"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34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FBCE-A0FD-06C8-1FE4-FEB7366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METODOLOGI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30ACA-4DFB-101D-700D-F57B1CE65BE9}"/>
              </a:ext>
            </a:extLst>
          </p:cNvPr>
          <p:cNvSpPr txBox="1"/>
          <p:nvPr/>
        </p:nvSpPr>
        <p:spPr>
          <a:xfrm>
            <a:off x="762000" y="1898444"/>
            <a:ext cx="5071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latin typeface="ui-sans-serif"/>
              </a:rPr>
              <a:t>MACHINE LEARNING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7EE09-2579-573E-54E0-6E74A1B7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67" y="2507590"/>
            <a:ext cx="2578233" cy="2457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E259F-B18C-F746-737C-135183918170}"/>
              </a:ext>
            </a:extLst>
          </p:cNvPr>
          <p:cNvSpPr txBox="1"/>
          <p:nvPr/>
        </p:nvSpPr>
        <p:spPr>
          <a:xfrm>
            <a:off x="3974939" y="2551463"/>
            <a:ext cx="5420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2400" b="1" dirty="0">
                <a:latin typeface="ui-sans-serif"/>
              </a:rPr>
              <a:t>Business &amp; Data Understanding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b="1" dirty="0">
                <a:latin typeface="ui-sans-serif"/>
              </a:rPr>
              <a:t>Data Cleaning &amp;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b="1" dirty="0">
                <a:latin typeface="ui-sans-serif"/>
              </a:rPr>
              <a:t>Data </a:t>
            </a:r>
            <a:r>
              <a:rPr lang="en-ID" sz="2400" b="1" dirty="0" err="1">
                <a:latin typeface="ui-sans-serif"/>
              </a:rPr>
              <a:t>Modeling</a:t>
            </a:r>
            <a:endParaRPr lang="en-ID" sz="2400" b="1" dirty="0">
              <a:latin typeface="ui-sans-serif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2400" b="1" dirty="0">
                <a:latin typeface="ui-sans-serif"/>
              </a:rPr>
              <a:t>Model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b="1" dirty="0">
                <a:latin typeface="ui-sans-serif"/>
              </a:rPr>
              <a:t>Model Deployment &amp; Maintenance</a:t>
            </a:r>
          </a:p>
        </p:txBody>
      </p:sp>
    </p:spTree>
    <p:extLst>
      <p:ext uri="{BB962C8B-B14F-4D97-AF65-F5344CB8AC3E}">
        <p14:creationId xmlns:p14="http://schemas.microsoft.com/office/powerpoint/2010/main" val="3344342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{3B9881E4-7CC7-4E9A-89B7-1BFDB0FD6BAA}tf11665031_win32</Template>
  <TotalTime>2411</TotalTime>
  <Words>3465</Words>
  <Application>Microsoft Office PowerPoint</Application>
  <PresentationFormat>Widescreen</PresentationFormat>
  <Paragraphs>262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Nova</vt:lpstr>
      <vt:lpstr>Arial Nova Light</vt:lpstr>
      <vt:lpstr>Roboto</vt:lpstr>
      <vt:lpstr>ui-sans-serif</vt:lpstr>
      <vt:lpstr>Wingdings 2</vt:lpstr>
      <vt:lpstr>SlateVTI</vt:lpstr>
      <vt:lpstr>Project 2 - Fraud Detection</vt:lpstr>
      <vt:lpstr>OUTLINE</vt:lpstr>
      <vt:lpstr>PROJECT</vt:lpstr>
      <vt:lpstr>LATAR BELAKANG</vt:lpstr>
      <vt:lpstr>TUJUAN</vt:lpstr>
      <vt:lpstr>METODE</vt:lpstr>
      <vt:lpstr>DATASET</vt:lpstr>
      <vt:lpstr>DATASET</vt:lpstr>
      <vt:lpstr>METODOLOGI</vt:lpstr>
      <vt:lpstr>Business &amp; Data Understanding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Cleaning &amp; Analysis</vt:lpstr>
      <vt:lpstr>Data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krisna rahmantya</dc:creator>
  <cp:lastModifiedBy>krisna rahmantya</cp:lastModifiedBy>
  <cp:revision>54</cp:revision>
  <dcterms:created xsi:type="dcterms:W3CDTF">2025-03-02T10:27:27Z</dcterms:created>
  <dcterms:modified xsi:type="dcterms:W3CDTF">2025-03-04T02:38:50Z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